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7.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1" r:id="rId3"/>
    <p:sldMasterId id="2147483694" r:id="rId4"/>
    <p:sldMasterId id="2147483706" r:id="rId5"/>
    <p:sldMasterId id="2147483719" r:id="rId6"/>
    <p:sldMasterId id="2147483728" r:id="rId7"/>
  </p:sldMasterIdLst>
  <p:sldIdLst>
    <p:sldId id="258" r:id="rId8"/>
    <p:sldId id="257" r:id="rId9"/>
    <p:sldId id="259" r:id="rId10"/>
    <p:sldId id="287" r:id="rId11"/>
    <p:sldId id="265" r:id="rId12"/>
    <p:sldId id="282" r:id="rId13"/>
    <p:sldId id="284" r:id="rId14"/>
    <p:sldId id="267" r:id="rId15"/>
    <p:sldId id="286" r:id="rId16"/>
    <p:sldId id="270" r:id="rId17"/>
    <p:sldId id="285" r:id="rId18"/>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a:srgbClr val="660066"/>
    <a:srgbClr val="FF99FF"/>
    <a:srgbClr val="CC3399"/>
    <a:srgbClr val="D60093"/>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9" autoAdjust="0"/>
    <p:restoredTop sz="94660"/>
  </p:normalViewPr>
  <p:slideViewPr>
    <p:cSldViewPr snapToGrid="0">
      <p:cViewPr varScale="1">
        <p:scale>
          <a:sx n="72" d="100"/>
          <a:sy n="72"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21AD42-1497-41FC-9BBE-351C559F771D}" type="doc">
      <dgm:prSet loTypeId="urn:microsoft.com/office/officeart/2005/8/layout/hProcess7" loCatId="list" qsTypeId="urn:microsoft.com/office/officeart/2005/8/quickstyle/simple2" qsCatId="simple" csTypeId="urn:microsoft.com/office/officeart/2005/8/colors/accent5_3" csCatId="accent5" phldr="1"/>
      <dgm:spPr/>
    </dgm:pt>
    <dgm:pt modelId="{52671664-CC2A-456E-A864-175D39D7A1BB}">
      <dgm:prSet phldrT="[Texto]" custT="1"/>
      <dgm:spPr>
        <a:xfrm>
          <a:off x="1870" y="0"/>
          <a:ext cx="4762666" cy="4578809"/>
        </a:xfrm>
        <a:prstGeom prst="roundRect">
          <a:avLst>
            <a:gd name="adj" fmla="val 5000"/>
          </a:avLst>
        </a:prstGeom>
      </dgm:spPr>
      <dgm:t>
        <a:bodyPr spcFirstLastPara="0" vert="horz" wrap="square" lIns="0" tIns="137160" rIns="177800" bIns="0" numCol="1" spcCol="1270" anchor="t" anchorCtr="0"/>
        <a:lstStyle/>
        <a:p>
          <a:pPr marL="0" lvl="0" indent="0" algn="r" defTabSz="1778000">
            <a:lnSpc>
              <a:spcPct val="90000"/>
            </a:lnSpc>
            <a:spcBef>
              <a:spcPct val="0"/>
            </a:spcBef>
            <a:spcAft>
              <a:spcPct val="35000"/>
            </a:spcAft>
            <a:buNone/>
          </a:pPr>
          <a:r>
            <a:rPr lang="es-ES" sz="4000" kern="1200">
              <a:latin typeface="Arial Narrow" panose="020B0606020202030204" pitchFamily="34" charset="0"/>
              <a:ea typeface="+mn-ea"/>
              <a:cs typeface="+mn-cs"/>
            </a:rPr>
            <a:t>MISION </a:t>
          </a:r>
          <a:endParaRPr lang="es-ES" sz="4000" kern="1200" dirty="0">
            <a:latin typeface="Arial Narrow" panose="020B0606020202030204" pitchFamily="34" charset="0"/>
            <a:ea typeface="+mn-ea"/>
            <a:cs typeface="+mn-cs"/>
          </a:endParaRPr>
        </a:p>
      </dgm:t>
    </dgm:pt>
    <dgm:pt modelId="{2ED0B997-D74B-4310-A1B0-343BD4A38371}" type="parTrans" cxnId="{BA577267-D2B1-49CA-8F02-A1EC3BF0045B}">
      <dgm:prSet/>
      <dgm:spPr/>
      <dgm:t>
        <a:bodyPr/>
        <a:lstStyle/>
        <a:p>
          <a:endParaRPr lang="es-ES"/>
        </a:p>
      </dgm:t>
    </dgm:pt>
    <dgm:pt modelId="{07EDE057-6AEC-49DF-9B37-80935C645CE2}" type="sibTrans" cxnId="{BA577267-D2B1-49CA-8F02-A1EC3BF0045B}">
      <dgm:prSet/>
      <dgm:spPr/>
      <dgm:t>
        <a:bodyPr/>
        <a:lstStyle/>
        <a:p>
          <a:endParaRPr lang="es-ES"/>
        </a:p>
      </dgm:t>
    </dgm:pt>
    <dgm:pt modelId="{5444DA38-2AEE-4317-B86C-6212342E7C27}">
      <dgm:prSet phldrT="[Texto]" custT="1"/>
      <dgm:spPr>
        <a:xfrm>
          <a:off x="4933099" y="0"/>
          <a:ext cx="4762666" cy="4578809"/>
        </a:xfrm>
        <a:prstGeom prst="roundRect">
          <a:avLst>
            <a:gd name="adj" fmla="val 5000"/>
          </a:avLst>
        </a:prstGeom>
      </dgm:spPr>
      <dgm:t>
        <a:bodyPr/>
        <a:lstStyle/>
        <a:p>
          <a:pPr>
            <a:buNone/>
          </a:pPr>
          <a:r>
            <a:rPr lang="es-ES" sz="4000">
              <a:latin typeface="Arial Narrow" panose="020B0606020202030204" pitchFamily="34" charset="0"/>
              <a:ea typeface="+mn-ea"/>
              <a:cs typeface="+mn-cs"/>
            </a:rPr>
            <a:t>VISION</a:t>
          </a:r>
          <a:endParaRPr lang="es-ES" sz="4000" dirty="0">
            <a:latin typeface="Arial Narrow" panose="020B0606020202030204" pitchFamily="34" charset="0"/>
            <a:ea typeface="+mn-ea"/>
            <a:cs typeface="+mn-cs"/>
          </a:endParaRPr>
        </a:p>
      </dgm:t>
    </dgm:pt>
    <dgm:pt modelId="{34D010AA-8D1E-471B-B10F-DC46EAAAB601}" type="parTrans" cxnId="{E4960DEB-E9ED-4216-BCC3-AACBDD282A7A}">
      <dgm:prSet/>
      <dgm:spPr/>
      <dgm:t>
        <a:bodyPr/>
        <a:lstStyle/>
        <a:p>
          <a:endParaRPr lang="es-ES"/>
        </a:p>
      </dgm:t>
    </dgm:pt>
    <dgm:pt modelId="{BF026D59-A7B1-410E-A00D-1D4DA85EE392}" type="sibTrans" cxnId="{E4960DEB-E9ED-4216-BCC3-AACBDD282A7A}">
      <dgm:prSet/>
      <dgm:spPr/>
      <dgm:t>
        <a:bodyPr/>
        <a:lstStyle/>
        <a:p>
          <a:endParaRPr lang="es-ES"/>
        </a:p>
      </dgm:t>
    </dgm:pt>
    <dgm:pt modelId="{E0C72633-4076-4A84-99DF-71B9475EDB2E}" type="pres">
      <dgm:prSet presAssocID="{5021AD42-1497-41FC-9BBE-351C559F771D}" presName="Name0" presStyleCnt="0">
        <dgm:presLayoutVars>
          <dgm:dir/>
          <dgm:animLvl val="lvl"/>
          <dgm:resizeHandles val="exact"/>
        </dgm:presLayoutVars>
      </dgm:prSet>
      <dgm:spPr/>
    </dgm:pt>
    <dgm:pt modelId="{919FAECE-B52F-44A6-8A20-6BB3428B27CC}" type="pres">
      <dgm:prSet presAssocID="{52671664-CC2A-456E-A864-175D39D7A1BB}" presName="compositeNode" presStyleCnt="0">
        <dgm:presLayoutVars>
          <dgm:bulletEnabled val="1"/>
        </dgm:presLayoutVars>
      </dgm:prSet>
      <dgm:spPr/>
    </dgm:pt>
    <dgm:pt modelId="{FB1179F7-F54D-44E6-9723-81A5A20411DB}" type="pres">
      <dgm:prSet presAssocID="{52671664-CC2A-456E-A864-175D39D7A1BB}" presName="bgRect" presStyleLbl="node1" presStyleIdx="0" presStyleCnt="2"/>
      <dgm:spPr>
        <a:xfrm>
          <a:off x="1444" y="0"/>
          <a:ext cx="3679299" cy="3804058"/>
        </a:xfrm>
        <a:prstGeom prst="roundRect">
          <a:avLst>
            <a:gd name="adj" fmla="val 5000"/>
          </a:avLst>
        </a:prstGeom>
      </dgm:spPr>
    </dgm:pt>
    <dgm:pt modelId="{DA9565E9-C46F-456B-9AF0-011B70686C3D}" type="pres">
      <dgm:prSet presAssocID="{52671664-CC2A-456E-A864-175D39D7A1BB}" presName="parentNode" presStyleLbl="node1" presStyleIdx="0" presStyleCnt="2">
        <dgm:presLayoutVars>
          <dgm:chMax val="0"/>
          <dgm:bulletEnabled val="1"/>
        </dgm:presLayoutVars>
      </dgm:prSet>
      <dgm:spPr/>
    </dgm:pt>
    <dgm:pt modelId="{9AC536F8-DD42-4B75-8E3B-8B556441D362}" type="pres">
      <dgm:prSet presAssocID="{07EDE057-6AEC-49DF-9B37-80935C645CE2}" presName="hSp" presStyleCnt="0"/>
      <dgm:spPr/>
    </dgm:pt>
    <dgm:pt modelId="{71C74AE8-0937-465C-9884-C155DFC72F9C}" type="pres">
      <dgm:prSet presAssocID="{07EDE057-6AEC-49DF-9B37-80935C645CE2}" presName="vProcSp" presStyleCnt="0"/>
      <dgm:spPr/>
    </dgm:pt>
    <dgm:pt modelId="{A70F2432-9EA0-44E3-8B12-F86D465F41E8}" type="pres">
      <dgm:prSet presAssocID="{07EDE057-6AEC-49DF-9B37-80935C645CE2}" presName="vSp1" presStyleCnt="0"/>
      <dgm:spPr/>
    </dgm:pt>
    <dgm:pt modelId="{D0F6C27F-8745-4FB4-B458-535E51912787}" type="pres">
      <dgm:prSet presAssocID="{07EDE057-6AEC-49DF-9B37-80935C645CE2}" presName="simulatedConn" presStyleLbl="solidFgAcc1" presStyleIdx="0" presStyleCnt="1" custScaleX="59787" custScaleY="137391" custLinFactY="-152496" custLinFactNeighborX="-2685" custLinFactNeighborY="-200000"/>
      <dgm:spPr>
        <a:xfrm rot="5400000">
          <a:off x="4618437" y="3569869"/>
          <a:ext cx="673211" cy="714399"/>
        </a:xfrm>
        <a:prstGeom prst="flowChartExtract">
          <a:avLst/>
        </a:prstGeom>
      </dgm:spPr>
    </dgm:pt>
    <dgm:pt modelId="{09EFFB6F-DA09-46E8-9145-934ED9CF5670}" type="pres">
      <dgm:prSet presAssocID="{07EDE057-6AEC-49DF-9B37-80935C645CE2}" presName="vSp2" presStyleCnt="0"/>
      <dgm:spPr/>
    </dgm:pt>
    <dgm:pt modelId="{E567F4EB-4902-441D-9B85-E881755B5991}" type="pres">
      <dgm:prSet presAssocID="{07EDE057-6AEC-49DF-9B37-80935C645CE2}" presName="sibTrans" presStyleCnt="0"/>
      <dgm:spPr/>
    </dgm:pt>
    <dgm:pt modelId="{BADA45AC-51E1-4F0B-ADBA-9DEBD3F2AD9C}" type="pres">
      <dgm:prSet presAssocID="{5444DA38-2AEE-4317-B86C-6212342E7C27}" presName="compositeNode" presStyleCnt="0">
        <dgm:presLayoutVars>
          <dgm:bulletEnabled val="1"/>
        </dgm:presLayoutVars>
      </dgm:prSet>
      <dgm:spPr/>
    </dgm:pt>
    <dgm:pt modelId="{BE5DA1EE-ABD0-44AB-BC34-16AF0F557C57}" type="pres">
      <dgm:prSet presAssocID="{5444DA38-2AEE-4317-B86C-6212342E7C27}" presName="bgRect" presStyleLbl="node1" presStyleIdx="1" presStyleCnt="2" custLinFactNeighborX="1521" custLinFactNeighborY="15"/>
      <dgm:spPr/>
    </dgm:pt>
    <dgm:pt modelId="{3CDA0995-00BE-4B47-87FA-D9B69A2A5923}" type="pres">
      <dgm:prSet presAssocID="{5444DA38-2AEE-4317-B86C-6212342E7C27}" presName="parentNode" presStyleLbl="node1" presStyleIdx="1" presStyleCnt="2">
        <dgm:presLayoutVars>
          <dgm:chMax val="0"/>
          <dgm:bulletEnabled val="1"/>
        </dgm:presLayoutVars>
      </dgm:prSet>
      <dgm:spPr/>
    </dgm:pt>
  </dgm:ptLst>
  <dgm:cxnLst>
    <dgm:cxn modelId="{6A76D42B-CBC6-40A9-A9C0-DEEFF3144CDA}" type="presOf" srcId="{5444DA38-2AEE-4317-B86C-6212342E7C27}" destId="{3CDA0995-00BE-4B47-87FA-D9B69A2A5923}" srcOrd="1" destOrd="0" presId="urn:microsoft.com/office/officeart/2005/8/layout/hProcess7"/>
    <dgm:cxn modelId="{BA577267-D2B1-49CA-8F02-A1EC3BF0045B}" srcId="{5021AD42-1497-41FC-9BBE-351C559F771D}" destId="{52671664-CC2A-456E-A864-175D39D7A1BB}" srcOrd="0" destOrd="0" parTransId="{2ED0B997-D74B-4310-A1B0-343BD4A38371}" sibTransId="{07EDE057-6AEC-49DF-9B37-80935C645CE2}"/>
    <dgm:cxn modelId="{8301AF83-580E-478F-BCCB-75084C0C7826}" type="presOf" srcId="{5021AD42-1497-41FC-9BBE-351C559F771D}" destId="{E0C72633-4076-4A84-99DF-71B9475EDB2E}" srcOrd="0" destOrd="0" presId="urn:microsoft.com/office/officeart/2005/8/layout/hProcess7"/>
    <dgm:cxn modelId="{31E6C3C4-0EE8-412C-80FC-DEB587C5CEA5}" type="presOf" srcId="{5444DA38-2AEE-4317-B86C-6212342E7C27}" destId="{BE5DA1EE-ABD0-44AB-BC34-16AF0F557C57}" srcOrd="0" destOrd="0" presId="urn:microsoft.com/office/officeart/2005/8/layout/hProcess7"/>
    <dgm:cxn modelId="{D5AAD0D0-00D5-4E3A-9978-9229DBE6969B}" type="presOf" srcId="{52671664-CC2A-456E-A864-175D39D7A1BB}" destId="{FB1179F7-F54D-44E6-9723-81A5A20411DB}" srcOrd="0" destOrd="0" presId="urn:microsoft.com/office/officeart/2005/8/layout/hProcess7"/>
    <dgm:cxn modelId="{E4960DEB-E9ED-4216-BCC3-AACBDD282A7A}" srcId="{5021AD42-1497-41FC-9BBE-351C559F771D}" destId="{5444DA38-2AEE-4317-B86C-6212342E7C27}" srcOrd="1" destOrd="0" parTransId="{34D010AA-8D1E-471B-B10F-DC46EAAAB601}" sibTransId="{BF026D59-A7B1-410E-A00D-1D4DA85EE392}"/>
    <dgm:cxn modelId="{552557F2-E7E7-4978-A3CE-B02A036D71FE}" type="presOf" srcId="{52671664-CC2A-456E-A864-175D39D7A1BB}" destId="{DA9565E9-C46F-456B-9AF0-011B70686C3D}" srcOrd="1" destOrd="0" presId="urn:microsoft.com/office/officeart/2005/8/layout/hProcess7"/>
    <dgm:cxn modelId="{9A8C1646-3B86-49E5-813E-4C97171A3159}" type="presParOf" srcId="{E0C72633-4076-4A84-99DF-71B9475EDB2E}" destId="{919FAECE-B52F-44A6-8A20-6BB3428B27CC}" srcOrd="0" destOrd="0" presId="urn:microsoft.com/office/officeart/2005/8/layout/hProcess7"/>
    <dgm:cxn modelId="{00EC3C9A-D43E-4ECA-8E0F-A352C66E260D}" type="presParOf" srcId="{919FAECE-B52F-44A6-8A20-6BB3428B27CC}" destId="{FB1179F7-F54D-44E6-9723-81A5A20411DB}" srcOrd="0" destOrd="0" presId="urn:microsoft.com/office/officeart/2005/8/layout/hProcess7"/>
    <dgm:cxn modelId="{AA828214-FDED-47A1-AA87-E855A4F18B2E}" type="presParOf" srcId="{919FAECE-B52F-44A6-8A20-6BB3428B27CC}" destId="{DA9565E9-C46F-456B-9AF0-011B70686C3D}" srcOrd="1" destOrd="0" presId="urn:microsoft.com/office/officeart/2005/8/layout/hProcess7"/>
    <dgm:cxn modelId="{190504D1-BF76-433B-94F8-1E9146673E5D}" type="presParOf" srcId="{E0C72633-4076-4A84-99DF-71B9475EDB2E}" destId="{9AC536F8-DD42-4B75-8E3B-8B556441D362}" srcOrd="1" destOrd="0" presId="urn:microsoft.com/office/officeart/2005/8/layout/hProcess7"/>
    <dgm:cxn modelId="{073E3F5C-592F-4BBB-9F83-FC9FCAC7DE50}" type="presParOf" srcId="{E0C72633-4076-4A84-99DF-71B9475EDB2E}" destId="{71C74AE8-0937-465C-9884-C155DFC72F9C}" srcOrd="2" destOrd="0" presId="urn:microsoft.com/office/officeart/2005/8/layout/hProcess7"/>
    <dgm:cxn modelId="{FF48BC7E-B185-4163-9762-931F1EFD1125}" type="presParOf" srcId="{71C74AE8-0937-465C-9884-C155DFC72F9C}" destId="{A70F2432-9EA0-44E3-8B12-F86D465F41E8}" srcOrd="0" destOrd="0" presId="urn:microsoft.com/office/officeart/2005/8/layout/hProcess7"/>
    <dgm:cxn modelId="{B384DCBA-07CA-4803-A07C-6C70E6F897BA}" type="presParOf" srcId="{71C74AE8-0937-465C-9884-C155DFC72F9C}" destId="{D0F6C27F-8745-4FB4-B458-535E51912787}" srcOrd="1" destOrd="0" presId="urn:microsoft.com/office/officeart/2005/8/layout/hProcess7"/>
    <dgm:cxn modelId="{6796EC0C-9342-4232-8026-0ECAD7160322}" type="presParOf" srcId="{71C74AE8-0937-465C-9884-C155DFC72F9C}" destId="{09EFFB6F-DA09-46E8-9145-934ED9CF5670}" srcOrd="2" destOrd="0" presId="urn:microsoft.com/office/officeart/2005/8/layout/hProcess7"/>
    <dgm:cxn modelId="{5A189901-15E1-47D5-89E6-176E37EDA053}" type="presParOf" srcId="{E0C72633-4076-4A84-99DF-71B9475EDB2E}" destId="{E567F4EB-4902-441D-9B85-E881755B5991}" srcOrd="3" destOrd="0" presId="urn:microsoft.com/office/officeart/2005/8/layout/hProcess7"/>
    <dgm:cxn modelId="{76FE79F4-B64A-4234-9E14-BF8A21DF58F8}" type="presParOf" srcId="{E0C72633-4076-4A84-99DF-71B9475EDB2E}" destId="{BADA45AC-51E1-4F0B-ADBA-9DEBD3F2AD9C}" srcOrd="4" destOrd="0" presId="urn:microsoft.com/office/officeart/2005/8/layout/hProcess7"/>
    <dgm:cxn modelId="{3E3738EB-F68A-431B-888C-58AEA396E090}" type="presParOf" srcId="{BADA45AC-51E1-4F0B-ADBA-9DEBD3F2AD9C}" destId="{BE5DA1EE-ABD0-44AB-BC34-16AF0F557C57}" srcOrd="0" destOrd="0" presId="urn:microsoft.com/office/officeart/2005/8/layout/hProcess7"/>
    <dgm:cxn modelId="{8671F9D1-8B93-4BD2-8E2D-0A066B8B8C74}" type="presParOf" srcId="{BADA45AC-51E1-4F0B-ADBA-9DEBD3F2AD9C}" destId="{3CDA0995-00BE-4B47-87FA-D9B69A2A5923}" srcOrd="1" destOrd="0" presId="urn:microsoft.com/office/officeart/2005/8/layout/hProcess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1179F7-F54D-44E6-9723-81A5A20411DB}">
      <dsp:nvSpPr>
        <dsp:cNvPr id="0" name=""/>
        <dsp:cNvSpPr/>
      </dsp:nvSpPr>
      <dsp:spPr>
        <a:xfrm>
          <a:off x="1829" y="0"/>
          <a:ext cx="4658412" cy="2899993"/>
        </a:xfrm>
        <a:prstGeom prst="roundRect">
          <a:avLst>
            <a:gd name="adj" fmla="val 5000"/>
          </a:avLst>
        </a:prstGeom>
        <a:solidFill>
          <a:schemeClr val="accent5">
            <a:shade val="80000"/>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0" tIns="137160" rIns="177800" bIns="0" numCol="1" spcCol="1270" anchor="t" anchorCtr="0">
          <a:noAutofit/>
        </a:bodyPr>
        <a:lstStyle/>
        <a:p>
          <a:pPr marL="0" lvl="0" indent="0" algn="r" defTabSz="1778000">
            <a:lnSpc>
              <a:spcPct val="90000"/>
            </a:lnSpc>
            <a:spcBef>
              <a:spcPct val="0"/>
            </a:spcBef>
            <a:spcAft>
              <a:spcPct val="35000"/>
            </a:spcAft>
            <a:buNone/>
          </a:pPr>
          <a:r>
            <a:rPr lang="es-ES" sz="4000" kern="1200">
              <a:latin typeface="Arial Narrow" panose="020B0606020202030204" pitchFamily="34" charset="0"/>
              <a:ea typeface="+mn-ea"/>
              <a:cs typeface="+mn-cs"/>
            </a:rPr>
            <a:t>MISION </a:t>
          </a:r>
          <a:endParaRPr lang="es-ES" sz="4000" kern="1200" dirty="0">
            <a:latin typeface="Arial Narrow" panose="020B0606020202030204" pitchFamily="34" charset="0"/>
            <a:ea typeface="+mn-ea"/>
            <a:cs typeface="+mn-cs"/>
          </a:endParaRPr>
        </a:p>
      </dsp:txBody>
      <dsp:txXfrm rot="16200000">
        <a:off x="-707682" y="736799"/>
        <a:ext cx="2350706" cy="904394"/>
      </dsp:txXfrm>
    </dsp:sp>
    <dsp:sp modelId="{BE5DA1EE-ABD0-44AB-BC34-16AF0F557C57}">
      <dsp:nvSpPr>
        <dsp:cNvPr id="0" name=""/>
        <dsp:cNvSpPr/>
      </dsp:nvSpPr>
      <dsp:spPr>
        <a:xfrm>
          <a:off x="4825115" y="0"/>
          <a:ext cx="4658412" cy="2899993"/>
        </a:xfrm>
        <a:prstGeom prst="roundRect">
          <a:avLst>
            <a:gd name="adj" fmla="val 5000"/>
          </a:avLst>
        </a:prstGeom>
        <a:solidFill>
          <a:schemeClr val="accent5">
            <a:shade val="80000"/>
            <a:hueOff val="420299"/>
            <a:satOff val="-19321"/>
            <a:lumOff val="29709"/>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0" tIns="137160" rIns="177800" bIns="0" numCol="1" spcCol="1270" anchor="t" anchorCtr="0">
          <a:noAutofit/>
        </a:bodyPr>
        <a:lstStyle/>
        <a:p>
          <a:pPr marL="0" lvl="0" indent="0" algn="r" defTabSz="1778000">
            <a:lnSpc>
              <a:spcPct val="90000"/>
            </a:lnSpc>
            <a:spcBef>
              <a:spcPct val="0"/>
            </a:spcBef>
            <a:spcAft>
              <a:spcPct val="35000"/>
            </a:spcAft>
            <a:buNone/>
          </a:pPr>
          <a:r>
            <a:rPr lang="es-ES" sz="4000" kern="1200">
              <a:latin typeface="Arial Narrow" panose="020B0606020202030204" pitchFamily="34" charset="0"/>
              <a:ea typeface="+mn-ea"/>
              <a:cs typeface="+mn-cs"/>
            </a:rPr>
            <a:t>VISION</a:t>
          </a:r>
          <a:endParaRPr lang="es-ES" sz="4000" kern="1200" dirty="0">
            <a:latin typeface="Arial Narrow" panose="020B0606020202030204" pitchFamily="34" charset="0"/>
            <a:ea typeface="+mn-ea"/>
            <a:cs typeface="+mn-cs"/>
          </a:endParaRPr>
        </a:p>
      </dsp:txBody>
      <dsp:txXfrm rot="16200000">
        <a:off x="4115603" y="736799"/>
        <a:ext cx="2350706" cy="904394"/>
      </dsp:txXfrm>
    </dsp:sp>
    <dsp:sp modelId="{D0F6C27F-8745-4FB4-B458-535E51912787}">
      <dsp:nvSpPr>
        <dsp:cNvPr id="0" name=""/>
        <dsp:cNvSpPr/>
      </dsp:nvSpPr>
      <dsp:spPr>
        <a:xfrm rot="5400000">
          <a:off x="4550589" y="1228591"/>
          <a:ext cx="554454" cy="417768"/>
        </a:xfrm>
        <a:prstGeom prst="flowChartExtra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85354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638847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056179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982345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411994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1881999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235035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76608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529763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985524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846949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157274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061854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F2AFBBF-8C87-794F-8DA6-E3E00A120B16}"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36662558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28408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0356725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4263773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7733167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654534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392599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79858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067178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3401644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6279317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AF2AFBBF-8C87-794F-8DA6-E3E00A120B16}" type="datetimeFigureOut">
              <a:rPr lang="en-US" smtClean="0"/>
              <a:pPr/>
              <a:t>10/25/2021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89830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9357576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467254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268399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851387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90798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10/25/2021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3062625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10/25/2021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12584183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88485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9388716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077657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6271489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917027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17316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422561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40372270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17316A"/>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rgbClr val="17316A"/>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2059049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19636864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25/10/2021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231773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350272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104912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C544BA41-A375-47AC-8269-125BED33E5DA}" type="datetimeFigureOut">
              <a:rPr lang="es-AR" smtClean="0"/>
              <a:t>25/10/2021</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9733430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86292386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5404279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14681628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783048"/>
            <a:ext cx="2743200" cy="4343115"/>
          </a:xfrm>
        </p:spPr>
        <p:txBody>
          <a:bodyPr vert="eaVert"/>
          <a:lstStyle>
            <a:lvl1pPr>
              <a:defRPr>
                <a:solidFill>
                  <a:srgbClr val="17316A"/>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600" y="1783048"/>
            <a:ext cx="8026400" cy="434311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11"/>
          </p:nvPr>
        </p:nvSpPr>
        <p:spPr/>
        <p:txBody>
          <a:bodyPr/>
          <a:lstStyle>
            <a:lvl1pPr>
              <a:defRPr>
                <a:solidFill>
                  <a:srgbClr val="17316A"/>
                </a:solidFill>
              </a:defRPr>
            </a:lvl1pPr>
          </a:lstStyle>
          <a:p>
            <a:endParaRPr lang="es-AR"/>
          </a:p>
        </p:txBody>
      </p:sp>
      <p:sp>
        <p:nvSpPr>
          <p:cNvPr id="6" name="Slide Number Placeholder 5"/>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68266469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C544BA41-A375-47AC-8269-125BED33E5DA}" type="datetimeFigureOut">
              <a:rPr lang="es-AR" smtClean="0"/>
              <a:t>25/10/2021</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E6FDF48B-70CC-42F7-A456-D9699272CC62}" type="slidenum">
              <a:rPr lang="es-AR" smtClean="0"/>
              <a:t>‹Nº›</a:t>
            </a:fld>
            <a:endParaRPr lang="es-AR"/>
          </a:p>
        </p:txBody>
      </p:sp>
    </p:spTree>
    <p:extLst>
      <p:ext uri="{BB962C8B-B14F-4D97-AF65-F5344CB8AC3E}">
        <p14:creationId xmlns:p14="http://schemas.microsoft.com/office/powerpoint/2010/main" val="11588495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789670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561344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F2AFBBF-8C87-794F-8DA6-E3E00A120B16}" type="datetimeFigureOut">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081635-2D41-9541-A109-202B134504CC}" type="slidenum">
              <a:rPr lang="en-US" smtClean="0"/>
              <a:t>‹Nº›</a:t>
            </a:fld>
            <a:endParaRPr lang="en-US"/>
          </a:p>
        </p:txBody>
      </p:sp>
    </p:spTree>
    <p:extLst>
      <p:ext uri="{BB962C8B-B14F-4D97-AF65-F5344CB8AC3E}">
        <p14:creationId xmlns:p14="http://schemas.microsoft.com/office/powerpoint/2010/main" val="25425476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6275011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3" name="Footer Placeholder 2"/>
          <p:cNvSpPr>
            <a:spLocks noGrp="1"/>
          </p:cNvSpPr>
          <p:nvPr>
            <p:ph type="ftr" sz="quarter" idx="11"/>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0081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4" name="Footer Placeholder 3"/>
          <p:cNvSpPr>
            <a:spLocks noGrp="1"/>
          </p:cNvSpPr>
          <p:nvPr>
            <p:ph type="ftr" sz="quarter" idx="11"/>
          </p:nvPr>
        </p:nvSpPr>
        <p:spPr/>
        <p:txBody>
          <a:bodyPr/>
          <a:lstStyle>
            <a:lvl1pPr>
              <a:defRPr>
                <a:solidFill>
                  <a:srgbClr val="17316A"/>
                </a:solidFill>
              </a:defRPr>
            </a:lvl1pPr>
          </a:lstStyle>
          <a:p>
            <a:endParaRPr lang="es-AR"/>
          </a:p>
        </p:txBody>
      </p:sp>
      <p:sp>
        <p:nvSpPr>
          <p:cNvPr id="5" name="Slide Number Placeholder 4"/>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3562973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solidFill>
                  <a:srgbClr val="FFFFFF"/>
                </a:solidFill>
              </a:defRPr>
            </a:lvl1pPr>
            <a:lvl2pPr>
              <a:defRPr sz="2800">
                <a:solidFill>
                  <a:srgbClr val="FFFFFF"/>
                </a:solidFill>
              </a:defRPr>
            </a:lvl2pPr>
            <a:lvl3pPr>
              <a:defRPr sz="2400">
                <a:solidFill>
                  <a:srgbClr val="FFFFFF"/>
                </a:solidFill>
              </a:defRPr>
            </a:lvl3pPr>
            <a:lvl4pPr>
              <a:defRPr sz="2000">
                <a:solidFill>
                  <a:srgbClr val="FFFFFF"/>
                </a:solidFill>
              </a:defRPr>
            </a:lvl4pPr>
            <a:lvl5pPr>
              <a:defRPr sz="2000">
                <a:solidFill>
                  <a:srgbClr val="FFFFFF"/>
                </a:solidFill>
              </a:defRPr>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118216594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FFFFFF"/>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solidFill>
                  <a:srgbClr val="FFFFFF"/>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6" name="Footer Placeholder 5"/>
          <p:cNvSpPr>
            <a:spLocks noGrp="1"/>
          </p:cNvSpPr>
          <p:nvPr>
            <p:ph type="ftr" sz="quarter" idx="11"/>
          </p:nvPr>
        </p:nvSpPr>
        <p:spPr/>
        <p:txBody>
          <a:bodyPr/>
          <a:lstStyle>
            <a:lvl1pPr>
              <a:defRPr>
                <a:solidFill>
                  <a:srgbClr val="FFFFFF"/>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40104185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FFF"/>
                </a:solidFill>
              </a:defRPr>
            </a:lvl1p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lvl1pPr>
              <a:defRPr>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22398123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
              <a:t>Haga clic para modificar el estilo de título del patrón</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38366503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0486922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7187234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0368730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4284EA1E-8E01-774E-BDA4-B99F088592FA}" type="datetimeFigureOut">
              <a:rPr lang="en-US" smtClean="0"/>
              <a:t>10/25/2021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140304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4284EA1E-8E01-774E-BDA4-B99F088592FA}" type="datetimeFigureOut">
              <a:rPr lang="en-US" smtClean="0"/>
              <a:t>10/25/2021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19013331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84EA1E-8E01-774E-BDA4-B99F088592FA}" type="datetimeFigureOut">
              <a:rPr lang="en-US" smtClean="0"/>
              <a:t>10/25/2021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3936160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3" name="Footer Placeholder 2"/>
          <p:cNvSpPr>
            <a:spLocks noGrp="1"/>
          </p:cNvSpPr>
          <p:nvPr>
            <p:ph type="ftr" sz="quarter" idx="11"/>
          </p:nvPr>
        </p:nvSpPr>
        <p:spPr/>
        <p:txBody>
          <a:bodyPr/>
          <a:lstStyle>
            <a:lvl1pPr>
              <a:defRPr>
                <a:solidFill>
                  <a:srgbClr val="17316A"/>
                </a:solidFill>
              </a:defRPr>
            </a:lvl1pPr>
          </a:lstStyle>
          <a:p>
            <a:endParaRPr lang="es-AR"/>
          </a:p>
        </p:txBody>
      </p:sp>
      <p:sp>
        <p:nvSpPr>
          <p:cNvPr id="4" name="Slide Number Placeholder 3"/>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0298498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41568384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fld id="{4284EA1E-8E01-774E-BDA4-B99F088592FA}" type="datetimeFigureOut">
              <a:rPr lang="en-US" smtClean="0"/>
              <a:t>10/25/2021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74497227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24976939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4284EA1E-8E01-774E-BDA4-B99F088592FA}" type="datetimeFigureOut">
              <a:rPr lang="en-US" smtClean="0"/>
              <a:t>10/25/2021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45B6E2-E5A7-9D4E-A257-31C66CAED6E5}" type="slidenum">
              <a:rPr lang="en-US" smtClean="0"/>
              <a:t>‹Nº›</a:t>
            </a:fld>
            <a:endParaRPr lang="en-US"/>
          </a:p>
        </p:txBody>
      </p:sp>
    </p:spTree>
    <p:extLst>
      <p:ext uri="{BB962C8B-B14F-4D97-AF65-F5344CB8AC3E}">
        <p14:creationId xmlns:p14="http://schemas.microsoft.com/office/powerpoint/2010/main" val="195763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6733" y="1783048"/>
            <a:ext cx="6815667" cy="43431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601" y="1783048"/>
            <a:ext cx="4011084" cy="43431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325625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17316A"/>
                </a:solidFill>
              </a:defRPr>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2389717" y="1757393"/>
            <a:ext cx="7315200" cy="2970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lvl1pPr>
              <a:defRPr>
                <a:solidFill>
                  <a:srgbClr val="17316A"/>
                </a:solidFill>
              </a:defRPr>
            </a:lvl1pPr>
          </a:lstStyle>
          <a:p>
            <a:fld id="{C544BA41-A375-47AC-8269-125BED33E5DA}" type="datetimeFigureOut">
              <a:rPr lang="es-AR" smtClean="0"/>
              <a:t>25/10/2021</a:t>
            </a:fld>
            <a:endParaRPr lang="es-AR"/>
          </a:p>
        </p:txBody>
      </p:sp>
      <p:sp>
        <p:nvSpPr>
          <p:cNvPr id="6" name="Footer Placeholder 5"/>
          <p:cNvSpPr>
            <a:spLocks noGrp="1"/>
          </p:cNvSpPr>
          <p:nvPr>
            <p:ph type="ftr" sz="quarter" idx="11"/>
          </p:nvPr>
        </p:nvSpPr>
        <p:spPr/>
        <p:txBody>
          <a:bodyPr/>
          <a:lstStyle>
            <a:lvl1pPr>
              <a:defRPr>
                <a:solidFill>
                  <a:srgbClr val="17316A"/>
                </a:solidFill>
              </a:defRPr>
            </a:lvl1pPr>
          </a:lstStyle>
          <a:p>
            <a:endParaRPr lang="es-AR"/>
          </a:p>
        </p:txBody>
      </p:sp>
      <p:sp>
        <p:nvSpPr>
          <p:cNvPr id="7" name="Slide Number Placeholder 6"/>
          <p:cNvSpPr>
            <a:spLocks noGrp="1"/>
          </p:cNvSpPr>
          <p:nvPr>
            <p:ph type="sldNum" sz="quarter" idx="12"/>
          </p:nvPr>
        </p:nvSpPr>
        <p:spPr/>
        <p:txBody>
          <a:bodyPr/>
          <a:lstStyle>
            <a:lvl1pPr>
              <a:defRPr>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865423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image" Target="../media/image2.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theme" Target="../theme/theme5.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image" Target="../media/image2.jp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10" Type="http://schemas.openxmlformats.org/officeDocument/2006/relationships/image" Target="../media/image1.jpg"/><Relationship Id="rId4" Type="http://schemas.openxmlformats.org/officeDocument/2006/relationships/slideLayout" Target="../slideLayouts/slideLayout58.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7.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1" name="Rectangle 10"/>
          <p:cNvSpPr/>
          <p:nvPr/>
        </p:nvSpPr>
        <p:spPr>
          <a:xfrm>
            <a:off x="0" y="1593872"/>
            <a:ext cx="12192000" cy="526412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2" y="397565"/>
            <a:ext cx="6870913" cy="102007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5615939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76542018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426275663"/>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10/25/2021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75068449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2" y="274638"/>
            <a:ext cx="6881445"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17316A"/>
                </a:solidFill>
              </a:defRPr>
            </a:lvl1pPr>
          </a:lstStyle>
          <a:p>
            <a:fld id="{C544BA41-A375-47AC-8269-125BED33E5DA}" type="datetimeFigureOut">
              <a:rPr lang="es-AR" smtClean="0"/>
              <a:t>25/10/2021</a:t>
            </a:fld>
            <a:endParaRPr lang="es-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17316A"/>
                </a:solidFill>
              </a:defRPr>
            </a:lvl1pPr>
          </a:lstStyle>
          <a:p>
            <a:endParaRPr lang="es-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17316A"/>
                </a:solidFill>
              </a:defRPr>
            </a:lvl1pPr>
          </a:lstStyle>
          <a:p>
            <a:fld id="{E6FDF48B-70CC-42F7-A456-D9699272CC62}" type="slidenum">
              <a:rPr lang="es-AR" smtClean="0"/>
              <a:t>‹Nº›</a:t>
            </a:fld>
            <a:endParaRPr lang="es-AR"/>
          </a:p>
        </p:txBody>
      </p:sp>
    </p:spTree>
    <p:extLst>
      <p:ext uri="{BB962C8B-B14F-4D97-AF65-F5344CB8AC3E}">
        <p14:creationId xmlns:p14="http://schemas.microsoft.com/office/powerpoint/2010/main" val="271822716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17316A"/>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17316A"/>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17316A"/>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17316A"/>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546652"/>
            <a:ext cx="6891129" cy="87098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1795877"/>
            <a:ext cx="10972800" cy="4330287"/>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rgbClr val="FFFFFF"/>
                </a:solidFill>
              </a:defRPr>
            </a:lvl1pPr>
          </a:lstStyle>
          <a:p>
            <a:fld id="{AF2AFBBF-8C87-794F-8DA6-E3E00A120B16}" type="datetimeFigureOut">
              <a:rPr lang="en-US" smtClean="0"/>
              <a:pPr/>
              <a:t>10/25/2021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rgbClr val="FFFFFF"/>
                </a:solidFill>
              </a:defRPr>
            </a:lvl1pPr>
          </a:lstStyle>
          <a:p>
            <a:fld id="{89081635-2D41-9541-A109-202B134504CC}" type="slidenum">
              <a:rPr lang="en-US" smtClean="0"/>
              <a:pPr/>
              <a:t>‹Nº›</a:t>
            </a:fld>
            <a:endParaRPr lang="en-US" dirty="0"/>
          </a:p>
        </p:txBody>
      </p:sp>
    </p:spTree>
    <p:extLst>
      <p:ext uri="{BB962C8B-B14F-4D97-AF65-F5344CB8AC3E}">
        <p14:creationId xmlns:p14="http://schemas.microsoft.com/office/powerpoint/2010/main" val="3834399900"/>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84EA1E-8E01-774E-BDA4-B99F088592FA}" type="datetimeFigureOut">
              <a:rPr lang="en-US" smtClean="0"/>
              <a:t>10/25/2021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5B6E2-E5A7-9D4E-A257-31C66CAED6E5}" type="slidenum">
              <a:rPr lang="en-US" smtClean="0"/>
              <a:t>‹Nº›</a:t>
            </a:fld>
            <a:endParaRPr lang="en-US"/>
          </a:p>
        </p:txBody>
      </p:sp>
    </p:spTree>
    <p:extLst>
      <p:ext uri="{BB962C8B-B14F-4D97-AF65-F5344CB8AC3E}">
        <p14:creationId xmlns:p14="http://schemas.microsoft.com/office/powerpoint/2010/main" val="47858372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9.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9.xml"/><Relationship Id="rId5" Type="http://schemas.openxmlformats.org/officeDocument/2006/relationships/hyperlink" Target="https://spe.org/en/diversity"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9.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2.wdp"/><Relationship Id="rId7" Type="http://schemas.openxmlformats.org/officeDocument/2006/relationships/diagramColors" Target="../diagrams/colors1.xml"/><Relationship Id="rId2" Type="http://schemas.openxmlformats.org/officeDocument/2006/relationships/image" Target="../media/image10.png"/><Relationship Id="rId1" Type="http://schemas.openxmlformats.org/officeDocument/2006/relationships/slideLayout" Target="../slideLayouts/slideLayout4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0" y="1580606"/>
            <a:ext cx="12192000" cy="5277394"/>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395673" y="3264742"/>
            <a:ext cx="6097891" cy="1909122"/>
          </a:xfrm>
        </p:spPr>
        <p:txBody>
          <a:bodyPr>
            <a:normAutofit fontScale="90000"/>
          </a:bodyPr>
          <a:lstStyle/>
          <a:p>
            <a:r>
              <a:rPr lang="es-AR" b="1" dirty="0">
                <a:latin typeface="Arial Narrow" panose="020B0606020202030204" pitchFamily="34" charset="0"/>
              </a:rPr>
              <a:t>“Proyecto de Ley: Día de la Mujer Petrolera”</a:t>
            </a:r>
            <a:br>
              <a:rPr lang="es-AR" b="1" dirty="0">
                <a:latin typeface="Arial Narrow" panose="020B0606020202030204" pitchFamily="34" charset="0"/>
              </a:rPr>
            </a:br>
            <a:br>
              <a:rPr lang="es-AR" b="1" dirty="0">
                <a:latin typeface="Arial Narrow" panose="020B0606020202030204" pitchFamily="34" charset="0"/>
              </a:rPr>
            </a:br>
            <a:r>
              <a:rPr lang="es-AR" sz="4000" b="1" dirty="0">
                <a:latin typeface="Arial Narrow" panose="020B0606020202030204" pitchFamily="34" charset="0"/>
              </a:rPr>
              <a:t>Santa Cruz 2021</a:t>
            </a:r>
          </a:p>
        </p:txBody>
      </p:sp>
    </p:spTree>
    <p:extLst>
      <p:ext uri="{BB962C8B-B14F-4D97-AF65-F5344CB8AC3E}">
        <p14:creationId xmlns:p14="http://schemas.microsoft.com/office/powerpoint/2010/main" val="309512561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Agradecimientos</a:t>
            </a:r>
            <a:endParaRPr lang="en-US" b="1" dirty="0">
              <a:solidFill>
                <a:srgbClr val="17316A"/>
              </a:solidFill>
              <a:latin typeface="Arial Narrow" panose="020B0606020202030204" pitchFamily="34" charset="0"/>
              <a:ea typeface="+mn-ea"/>
              <a:cs typeface="+mn-cs"/>
            </a:endParaRPr>
          </a:p>
        </p:txBody>
      </p:sp>
      <p:sp>
        <p:nvSpPr>
          <p:cNvPr id="8" name="TextBox 3">
            <a:extLst>
              <a:ext uri="{FF2B5EF4-FFF2-40B4-BE49-F238E27FC236}">
                <a16:creationId xmlns:a16="http://schemas.microsoft.com/office/drawing/2014/main" id="{1F968690-85C2-437C-A17E-7DD6D1A14BC6}"/>
              </a:ext>
            </a:extLst>
          </p:cNvPr>
          <p:cNvSpPr txBox="1"/>
          <p:nvPr/>
        </p:nvSpPr>
        <p:spPr>
          <a:xfrm>
            <a:off x="249381" y="1509408"/>
            <a:ext cx="6509227" cy="5885586"/>
          </a:xfrm>
          <a:prstGeom prst="rect">
            <a:avLst/>
          </a:prstGeom>
          <a:noFill/>
        </p:spPr>
        <p:txBody>
          <a:bodyPr wrap="square" rtlCol="0">
            <a:spAutoFit/>
          </a:bodyPr>
          <a:lstStyle/>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Padres de Alejandra, Ana María y Orlando Rubbo.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Maria Helena Parma. </a:t>
            </a:r>
            <a:r>
              <a:rPr lang="en-US" sz="2400" dirty="0" err="1">
                <a:solidFill>
                  <a:srgbClr val="17316A"/>
                </a:solidFill>
                <a:latin typeface="Arial Narrow" panose="020B0606020202030204" pitchFamily="34" charset="0"/>
              </a:rPr>
              <a:t>Autora</a:t>
            </a:r>
            <a:r>
              <a:rPr lang="en-US" sz="2400" dirty="0">
                <a:solidFill>
                  <a:srgbClr val="17316A"/>
                </a:solidFill>
                <a:latin typeface="Arial Narrow" panose="020B0606020202030204" pitchFamily="34" charset="0"/>
              </a:rPr>
              <a:t> del Proyecto.</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Alicia </a:t>
            </a:r>
            <a:r>
              <a:rPr lang="en-US" sz="2400" dirty="0" err="1">
                <a:solidFill>
                  <a:srgbClr val="17316A"/>
                </a:solidFill>
                <a:latin typeface="Arial Narrow" panose="020B0606020202030204" pitchFamily="34" charset="0"/>
              </a:rPr>
              <a:t>Comelli</a:t>
            </a:r>
            <a:r>
              <a:rPr lang="en-US" sz="2400" dirty="0">
                <a:solidFill>
                  <a:srgbClr val="17316A"/>
                </a:solidFill>
                <a:latin typeface="Arial Narrow" panose="020B0606020202030204" pitchFamily="34" charset="0"/>
              </a:rPr>
              <a:t>, Sec. DD.HH y </a:t>
            </a:r>
            <a:r>
              <a:rPr lang="en-US" sz="2400" dirty="0" err="1">
                <a:solidFill>
                  <a:srgbClr val="17316A"/>
                </a:solidFill>
                <a:latin typeface="Arial Narrow" panose="020B0606020202030204" pitchFamily="34" charset="0"/>
              </a:rPr>
              <a:t>diputadas</a:t>
            </a:r>
            <a:r>
              <a:rPr lang="en-US" sz="2400" dirty="0">
                <a:solidFill>
                  <a:srgbClr val="17316A"/>
                </a:solidFill>
                <a:latin typeface="Arial Narrow" panose="020B0606020202030204" pitchFamily="34" charset="0"/>
              </a:rPr>
              <a:t> de Neuquén.</a:t>
            </a:r>
          </a:p>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Senadora</a:t>
            </a:r>
            <a:r>
              <a:rPr lang="en-US" sz="2400" dirty="0">
                <a:solidFill>
                  <a:srgbClr val="17316A"/>
                </a:solidFill>
                <a:latin typeface="Arial Narrow" panose="020B0606020202030204" pitchFamily="34" charset="0"/>
              </a:rPr>
              <a:t> </a:t>
            </a:r>
            <a:r>
              <a:rPr lang="en-US" sz="2400" dirty="0" err="1">
                <a:solidFill>
                  <a:srgbClr val="17316A"/>
                </a:solidFill>
                <a:latin typeface="Arial Narrow" panose="020B0606020202030204" pitchFamily="34" charset="0"/>
              </a:rPr>
              <a:t>Silvina</a:t>
            </a:r>
            <a:r>
              <a:rPr lang="en-US" sz="2400" dirty="0">
                <a:solidFill>
                  <a:srgbClr val="17316A"/>
                </a:solidFill>
                <a:latin typeface="Arial Narrow" panose="020B0606020202030204" pitchFamily="34" charset="0"/>
              </a:rPr>
              <a:t> G. </a:t>
            </a:r>
            <a:r>
              <a:rPr lang="en-US" sz="2400" dirty="0" err="1">
                <a:solidFill>
                  <a:srgbClr val="17316A"/>
                </a:solidFill>
                <a:latin typeface="Arial Narrow" panose="020B0606020202030204" pitchFamily="34" charset="0"/>
              </a:rPr>
              <a:t>Larraburu</a:t>
            </a:r>
            <a:r>
              <a:rPr lang="en-US" sz="2400" dirty="0">
                <a:solidFill>
                  <a:srgbClr val="17316A"/>
                </a:solidFill>
                <a:latin typeface="Arial Narrow" panose="020B0606020202030204" pitchFamily="34" charset="0"/>
              </a:rPr>
              <a:t>. Proyecto Nacional.</a:t>
            </a:r>
          </a:p>
          <a:p>
            <a:pPr marL="342900" indent="-342900">
              <a:lnSpc>
                <a:spcPct val="200000"/>
              </a:lnSpc>
              <a:buClr>
                <a:schemeClr val="accent5"/>
              </a:buClr>
              <a:buFont typeface="Wingdings" panose="05000000000000000000" pitchFamily="2" charset="2"/>
              <a:buChar char="v"/>
            </a:pPr>
            <a:r>
              <a:rPr lang="en-US" sz="2400" dirty="0">
                <a:solidFill>
                  <a:srgbClr val="17316A"/>
                </a:solidFill>
                <a:latin typeface="Arial Narrow" panose="020B0606020202030204" pitchFamily="34" charset="0"/>
              </a:rPr>
              <a:t>Luis </a:t>
            </a:r>
            <a:r>
              <a:rPr lang="en-US" sz="2400" dirty="0" err="1">
                <a:solidFill>
                  <a:srgbClr val="17316A"/>
                </a:solidFill>
                <a:latin typeface="Arial Narrow" panose="020B0606020202030204" pitchFamily="34" charset="0"/>
              </a:rPr>
              <a:t>Oga</a:t>
            </a:r>
            <a:r>
              <a:rPr lang="en-US" sz="2400" dirty="0">
                <a:solidFill>
                  <a:srgbClr val="17316A"/>
                </a:solidFill>
                <a:latin typeface="Arial Narrow" panose="020B0606020202030204" pitchFamily="34" charset="0"/>
              </a:rPr>
              <a:t>. La pampa.</a:t>
            </a:r>
          </a:p>
          <a:p>
            <a:pPr marL="342900" indent="-342900">
              <a:lnSpc>
                <a:spcPct val="200000"/>
              </a:lnSpc>
              <a:buClr>
                <a:schemeClr val="accent5"/>
              </a:buClr>
              <a:buFont typeface="Wingdings" panose="05000000000000000000" pitchFamily="2" charset="2"/>
              <a:buChar char="v"/>
            </a:pPr>
            <a:r>
              <a:rPr lang="en-US" sz="2400" dirty="0" err="1">
                <a:solidFill>
                  <a:srgbClr val="17316A"/>
                </a:solidFill>
                <a:latin typeface="Arial Narrow" panose="020B0606020202030204" pitchFamily="34" charset="0"/>
              </a:rPr>
              <a:t>Diputada</a:t>
            </a:r>
            <a:r>
              <a:rPr lang="en-US" sz="2400" dirty="0">
                <a:solidFill>
                  <a:srgbClr val="17316A"/>
                </a:solidFill>
                <a:latin typeface="Arial Narrow" panose="020B0606020202030204" pitchFamily="34" charset="0"/>
              </a:rPr>
              <a:t> Laura </a:t>
            </a:r>
            <a:r>
              <a:rPr lang="en-US" sz="2400" dirty="0" err="1">
                <a:solidFill>
                  <a:srgbClr val="17316A"/>
                </a:solidFill>
                <a:latin typeface="Arial Narrow" panose="020B0606020202030204" pitchFamily="34" charset="0"/>
              </a:rPr>
              <a:t>Hindie</a:t>
            </a:r>
            <a:r>
              <a:rPr lang="en-US" sz="2400" dirty="0">
                <a:solidFill>
                  <a:srgbClr val="17316A"/>
                </a:solidFill>
                <a:latin typeface="Arial Narrow" panose="020B0606020202030204" pitchFamily="34" charset="0"/>
              </a:rPr>
              <a:t>. Santa Cruz.</a:t>
            </a:r>
          </a:p>
          <a:p>
            <a:pPr marL="342900" indent="-342900">
              <a:lnSpc>
                <a:spcPct val="200000"/>
              </a:lnSpc>
              <a:buClr>
                <a:schemeClr val="accent5"/>
              </a:buClr>
              <a:buFont typeface="Wingdings" panose="05000000000000000000" pitchFamily="2" charset="2"/>
              <a:buChar char="v"/>
            </a:pPr>
            <a:r>
              <a:rPr lang="en-US" sz="2400" b="1" dirty="0" err="1">
                <a:solidFill>
                  <a:srgbClr val="FF0000"/>
                </a:solidFill>
                <a:latin typeface="Arial Narrow" panose="020B0606020202030204" pitchFamily="34" charset="0"/>
              </a:rPr>
              <a:t>Senador</a:t>
            </a:r>
            <a:r>
              <a:rPr lang="en-US" sz="2400" b="1" dirty="0">
                <a:solidFill>
                  <a:srgbClr val="FF0000"/>
                </a:solidFill>
                <a:latin typeface="Arial Narrow" panose="020B0606020202030204" pitchFamily="34" charset="0"/>
              </a:rPr>
              <a:t> Alfredo </a:t>
            </a:r>
            <a:r>
              <a:rPr lang="en-US" sz="2400" b="1" dirty="0" err="1">
                <a:solidFill>
                  <a:srgbClr val="FF0000"/>
                </a:solidFill>
                <a:latin typeface="Arial Narrow" panose="020B0606020202030204" pitchFamily="34" charset="0"/>
              </a:rPr>
              <a:t>Luenzo</a:t>
            </a:r>
            <a:r>
              <a:rPr lang="en-US" sz="2400" b="1" dirty="0">
                <a:solidFill>
                  <a:srgbClr val="FF0000"/>
                </a:solidFill>
                <a:latin typeface="Arial Narrow" panose="020B0606020202030204" pitchFamily="34" charset="0"/>
              </a:rPr>
              <a:t>.</a:t>
            </a:r>
          </a:p>
          <a:p>
            <a:pPr marL="342900" indent="-342900">
              <a:lnSpc>
                <a:spcPct val="200000"/>
              </a:lnSpc>
              <a:buClr>
                <a:schemeClr val="accent5"/>
              </a:buClr>
              <a:buFont typeface="Wingdings" panose="05000000000000000000" pitchFamily="2" charset="2"/>
              <a:buChar char="v"/>
            </a:pPr>
            <a:endParaRPr lang="en-US" sz="2400" dirty="0">
              <a:solidFill>
                <a:srgbClr val="17316A"/>
              </a:solidFill>
              <a:latin typeface="Arial Narrow" panose="020B0606020202030204" pitchFamily="34" charset="0"/>
            </a:endParaRPr>
          </a:p>
        </p:txBody>
      </p:sp>
      <p:pic>
        <p:nvPicPr>
          <p:cNvPr id="2" name="Imagen 1"/>
          <p:cNvPicPr>
            <a:picLocks noChangeAspect="1"/>
          </p:cNvPicPr>
          <p:nvPr/>
        </p:nvPicPr>
        <p:blipFill>
          <a:blip r:embed="rId2"/>
          <a:stretch>
            <a:fillRect/>
          </a:stretch>
        </p:blipFill>
        <p:spPr>
          <a:xfrm>
            <a:off x="7801932" y="5789338"/>
            <a:ext cx="1410141" cy="927140"/>
          </a:xfrm>
          <a:prstGeom prst="rect">
            <a:avLst/>
          </a:prstGeom>
        </p:spPr>
      </p:pic>
      <p:pic>
        <p:nvPicPr>
          <p:cNvPr id="7" name="Imagen 6"/>
          <p:cNvPicPr>
            <a:picLocks noChangeAspect="1"/>
          </p:cNvPicPr>
          <p:nvPr/>
        </p:nvPicPr>
        <p:blipFill>
          <a:blip r:embed="rId3"/>
          <a:stretch>
            <a:fillRect/>
          </a:stretch>
        </p:blipFill>
        <p:spPr>
          <a:xfrm>
            <a:off x="9032399" y="5965455"/>
            <a:ext cx="1571844" cy="647790"/>
          </a:xfrm>
          <a:prstGeom prst="rect">
            <a:avLst/>
          </a:prstGeom>
        </p:spPr>
      </p:pic>
      <p:pic>
        <p:nvPicPr>
          <p:cNvPr id="5" name="Imagen 4">
            <a:extLst>
              <a:ext uri="{FF2B5EF4-FFF2-40B4-BE49-F238E27FC236}">
                <a16:creationId xmlns:a16="http://schemas.microsoft.com/office/drawing/2014/main" id="{8399A591-F98A-4D32-8742-7957521335B9}"/>
              </a:ext>
            </a:extLst>
          </p:cNvPr>
          <p:cNvPicPr>
            <a:picLocks noChangeAspect="1"/>
          </p:cNvPicPr>
          <p:nvPr/>
        </p:nvPicPr>
        <p:blipFill>
          <a:blip r:embed="rId4"/>
          <a:stretch>
            <a:fillRect/>
          </a:stretch>
        </p:blipFill>
        <p:spPr>
          <a:xfrm>
            <a:off x="6631098" y="1749872"/>
            <a:ext cx="5410917" cy="4037419"/>
          </a:xfrm>
          <a:prstGeom prst="rect">
            <a:avLst/>
          </a:prstGeom>
        </p:spPr>
      </p:pic>
    </p:spTree>
    <p:extLst>
      <p:ext uri="{BB962C8B-B14F-4D97-AF65-F5344CB8AC3E}">
        <p14:creationId xmlns:p14="http://schemas.microsoft.com/office/powerpoint/2010/main" val="52934727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a:extLst>
              <a:ext uri="{FF2B5EF4-FFF2-40B4-BE49-F238E27FC236}">
                <a16:creationId xmlns:a16="http://schemas.microsoft.com/office/drawing/2014/main" id="{C62B7D43-2F5B-4260-9087-28ADB2F5F969}"/>
              </a:ext>
            </a:extLst>
          </p:cNvPr>
          <p:cNvSpPr/>
          <p:nvPr/>
        </p:nvSpPr>
        <p:spPr>
          <a:xfrm>
            <a:off x="192754" y="151030"/>
            <a:ext cx="11834192" cy="6594427"/>
          </a:xfrm>
          <a:prstGeom prst="rect">
            <a:avLst/>
          </a:prstGeom>
          <a:blipFill dpi="0" rotWithShape="1">
            <a:blip r:embed="rId2">
              <a:alphaModFix amt="25000"/>
            </a:blip>
            <a:srcRect/>
            <a:stretch>
              <a:fillRect/>
            </a:stretch>
          </a:blipFill>
          <a:ln>
            <a:solidFill>
              <a:schemeClr val="accent1"/>
            </a:solid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Título 1">
            <a:extLst>
              <a:ext uri="{FF2B5EF4-FFF2-40B4-BE49-F238E27FC236}">
                <a16:creationId xmlns:a16="http://schemas.microsoft.com/office/drawing/2014/main" id="{25FCF28E-6501-46D4-B884-1273729A053B}"/>
              </a:ext>
            </a:extLst>
          </p:cNvPr>
          <p:cNvSpPr>
            <a:spLocks noGrp="1"/>
          </p:cNvSpPr>
          <p:nvPr>
            <p:ph type="ctrTitle"/>
          </p:nvPr>
        </p:nvSpPr>
        <p:spPr>
          <a:xfrm>
            <a:off x="872097" y="647114"/>
            <a:ext cx="6036364" cy="1102477"/>
          </a:xfrm>
        </p:spPr>
        <p:txBody>
          <a:bodyPr>
            <a:normAutofit/>
          </a:bodyPr>
          <a:lstStyle/>
          <a:p>
            <a:r>
              <a:rPr lang="es-AR" b="1" dirty="0">
                <a:solidFill>
                  <a:schemeClr val="tx1"/>
                </a:solidFill>
                <a:latin typeface="Arial Narrow" panose="020B0606020202030204" pitchFamily="34" charset="0"/>
              </a:rPr>
              <a:t>Muchas gracias</a:t>
            </a:r>
          </a:p>
        </p:txBody>
      </p:sp>
      <p:pic>
        <p:nvPicPr>
          <p:cNvPr id="5" name="Imagen 4">
            <a:extLst>
              <a:ext uri="{FF2B5EF4-FFF2-40B4-BE49-F238E27FC236}">
                <a16:creationId xmlns:a16="http://schemas.microsoft.com/office/drawing/2014/main" id="{ECB971A8-CECE-44B5-B15A-E45CA544EE8E}"/>
              </a:ext>
            </a:extLst>
          </p:cNvPr>
          <p:cNvPicPr>
            <a:picLocks noChangeAspect="1"/>
          </p:cNvPicPr>
          <p:nvPr/>
        </p:nvPicPr>
        <p:blipFill>
          <a:blip r:embed="rId3"/>
          <a:stretch>
            <a:fillRect/>
          </a:stretch>
        </p:blipFill>
        <p:spPr>
          <a:xfrm>
            <a:off x="410136" y="4395629"/>
            <a:ext cx="11405847" cy="1695681"/>
          </a:xfrm>
          <a:prstGeom prst="rect">
            <a:avLst/>
          </a:prstGeom>
        </p:spPr>
      </p:pic>
    </p:spTree>
    <p:extLst>
      <p:ext uri="{BB962C8B-B14F-4D97-AF65-F5344CB8AC3E}">
        <p14:creationId xmlns:p14="http://schemas.microsoft.com/office/powerpoint/2010/main" val="395843888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a:extLst>
              <a:ext uri="{FF2B5EF4-FFF2-40B4-BE49-F238E27FC236}">
                <a16:creationId xmlns:a16="http://schemas.microsoft.com/office/drawing/2014/main" id="{3DB47527-88EE-4F43-8190-FE3E4D8C1857}"/>
              </a:ext>
            </a:extLst>
          </p:cNvPr>
          <p:cNvSpPr txBox="1"/>
          <p:nvPr/>
        </p:nvSpPr>
        <p:spPr>
          <a:xfrm>
            <a:off x="942222" y="1831166"/>
            <a:ext cx="9606507" cy="4462760"/>
          </a:xfrm>
          <a:prstGeom prst="rect">
            <a:avLst/>
          </a:prstGeom>
          <a:noFill/>
        </p:spPr>
        <p:txBody>
          <a:bodyPr wrap="square" rtlCol="0">
            <a:spAutoFit/>
          </a:bodyPr>
          <a:lstStyle/>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¿Que es la SPE? – Sociedad de Ingenieros de Petróleo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D&amp;I- Mujeres en la Energía -  Misión y Visión.</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Historia de Alejandra Rubbo.</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Proyecto de Ley: Día de la Mujer Petrolera.</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Fundamentos.</a:t>
            </a:r>
          </a:p>
          <a:p>
            <a:pPr marL="457200" indent="-457200" defTabSz="457200">
              <a:lnSpc>
                <a:spcPct val="150000"/>
              </a:lnSpc>
              <a:buClr>
                <a:schemeClr val="accent5"/>
              </a:buClr>
              <a:buFont typeface="Wingdings" panose="05000000000000000000" pitchFamily="2" charset="2"/>
              <a:buChar char="v"/>
            </a:pPr>
            <a:r>
              <a:rPr lang="es-MX" sz="2800" dirty="0">
                <a:solidFill>
                  <a:srgbClr val="17316A"/>
                </a:solidFill>
                <a:latin typeface="Arial Narrow" panose="020B0606020202030204" pitchFamily="34" charset="0"/>
              </a:rPr>
              <a:t>Agradecimientos.</a:t>
            </a:r>
          </a:p>
          <a:p>
            <a:pPr defTabSz="457200"/>
            <a:endParaRPr lang="es-AR" sz="3200" dirty="0">
              <a:solidFill>
                <a:srgbClr val="17316A"/>
              </a:solidFill>
              <a:latin typeface="Calibri"/>
            </a:endParaRPr>
          </a:p>
        </p:txBody>
      </p:sp>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a:solidFill>
              <a:schemeClr val="accent5"/>
            </a:solidFill>
          </a:ln>
        </p:spPr>
        <p:style>
          <a:lnRef idx="3">
            <a:schemeClr val="accent5"/>
          </a:lnRef>
          <a:fillRef idx="0">
            <a:schemeClr val="accent5"/>
          </a:fillRef>
          <a:effectRef idx="2">
            <a:schemeClr val="accent5"/>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latin typeface="Arial Narrow" panose="020B0606020202030204" pitchFamily="34" charset="0"/>
                <a:ea typeface="+mn-ea"/>
                <a:cs typeface="+mn-cs"/>
              </a:rPr>
              <a:t>AGENDA</a:t>
            </a:r>
          </a:p>
        </p:txBody>
      </p:sp>
    </p:spTree>
    <p:extLst>
      <p:ext uri="{BB962C8B-B14F-4D97-AF65-F5344CB8AC3E}">
        <p14:creationId xmlns:p14="http://schemas.microsoft.com/office/powerpoint/2010/main" val="362193639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91E191A-45EB-4F78-9AF7-3A608FF55CB8}"/>
              </a:ext>
            </a:extLst>
          </p:cNvPr>
          <p:cNvPicPr>
            <a:picLocks noChangeAspect="1"/>
          </p:cNvPicPr>
          <p:nvPr/>
        </p:nvPicPr>
        <p:blipFill>
          <a:blip r:embed="rId2"/>
          <a:stretch>
            <a:fillRect/>
          </a:stretch>
        </p:blipFill>
        <p:spPr>
          <a:xfrm>
            <a:off x="6647341" y="1736036"/>
            <a:ext cx="4861193" cy="4306035"/>
          </a:xfrm>
          <a:prstGeom prst="rect">
            <a:avLst/>
          </a:prstGeom>
        </p:spPr>
      </p:pic>
      <p:pic>
        <p:nvPicPr>
          <p:cNvPr id="13" name="Imagen 12">
            <a:extLst>
              <a:ext uri="{FF2B5EF4-FFF2-40B4-BE49-F238E27FC236}">
                <a16:creationId xmlns:a16="http://schemas.microsoft.com/office/drawing/2014/main" id="{9864715D-80DA-45FD-8A9F-7E9FE3BD1779}"/>
              </a:ext>
            </a:extLst>
          </p:cNvPr>
          <p:cNvPicPr>
            <a:picLocks noChangeAspect="1"/>
          </p:cNvPicPr>
          <p:nvPr/>
        </p:nvPicPr>
        <p:blipFill>
          <a:blip r:embed="rId3">
            <a:clrChange>
              <a:clrFrom>
                <a:srgbClr val="0D4C94"/>
              </a:clrFrom>
              <a:clrTo>
                <a:srgbClr val="0D4C94">
                  <a:alpha val="0"/>
                </a:srgbClr>
              </a:clrTo>
            </a:clrChange>
            <a:lum bright="70000" contrast="-70000"/>
            <a:extLst>
              <a:ext uri="{BEBA8EAE-BF5A-486C-A8C5-ECC9F3942E4B}">
                <a14:imgProps xmlns:a14="http://schemas.microsoft.com/office/drawing/2010/main">
                  <a14:imgLayer r:embed="rId4">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362617" y="1736036"/>
            <a:ext cx="4663440" cy="4663440"/>
          </a:xfrm>
          <a:prstGeom prst="rect">
            <a:avLst/>
          </a:prstGeom>
        </p:spPr>
      </p:pic>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MISION y VISION</a:t>
            </a:r>
          </a:p>
        </p:txBody>
      </p:sp>
      <p:sp>
        <p:nvSpPr>
          <p:cNvPr id="8" name="Rectángulo 7">
            <a:extLst>
              <a:ext uri="{FF2B5EF4-FFF2-40B4-BE49-F238E27FC236}">
                <a16:creationId xmlns:a16="http://schemas.microsoft.com/office/drawing/2014/main" id="{47BE2553-D8C3-46C6-AA4A-8D29677FC4F0}"/>
              </a:ext>
            </a:extLst>
          </p:cNvPr>
          <p:cNvSpPr/>
          <p:nvPr/>
        </p:nvSpPr>
        <p:spPr>
          <a:xfrm>
            <a:off x="362616" y="1736036"/>
            <a:ext cx="6136657" cy="5324535"/>
          </a:xfrm>
          <a:prstGeom prst="rect">
            <a:avLst/>
          </a:prstGeom>
        </p:spPr>
        <p:txBody>
          <a:bodyPr wrap="square">
            <a:spAutoFit/>
          </a:bodyPr>
          <a:lstStyle/>
          <a:p>
            <a:pPr>
              <a:buClr>
                <a:srgbClr val="CC3399"/>
              </a:buClr>
            </a:pPr>
            <a:r>
              <a:rPr lang="es-AR" sz="2000" b="1" dirty="0">
                <a:solidFill>
                  <a:srgbClr val="17316A"/>
                </a:solidFill>
                <a:latin typeface="Arial Narrow" panose="020B0606020202030204" pitchFamily="34" charset="0"/>
              </a:rPr>
              <a:t>SPE </a:t>
            </a:r>
            <a:r>
              <a:rPr lang="es-AR" sz="2000" dirty="0">
                <a:solidFill>
                  <a:srgbClr val="17316A"/>
                </a:solidFill>
                <a:latin typeface="Arial Narrow" panose="020B0606020202030204" pitchFamily="34" charset="0"/>
              </a:rPr>
              <a:t>es una </a:t>
            </a:r>
            <a:r>
              <a:rPr lang="es-AR" sz="2000" dirty="0" err="1">
                <a:solidFill>
                  <a:srgbClr val="17316A"/>
                </a:solidFill>
                <a:latin typeface="Arial Narrow" panose="020B0606020202030204" pitchFamily="34" charset="0"/>
              </a:rPr>
              <a:t>ong</a:t>
            </a:r>
            <a:r>
              <a:rPr lang="es-AR" sz="2000" dirty="0">
                <a:solidFill>
                  <a:srgbClr val="17316A"/>
                </a:solidFill>
                <a:latin typeface="Arial Narrow" panose="020B0606020202030204" pitchFamily="34" charset="0"/>
              </a:rPr>
              <a:t> que nuclea a profesionales de la </a:t>
            </a:r>
            <a:r>
              <a:rPr lang="es-AR" sz="2000" dirty="0" err="1">
                <a:solidFill>
                  <a:srgbClr val="17316A"/>
                </a:solidFill>
                <a:latin typeface="Arial Narrow" panose="020B0606020202030204" pitchFamily="34" charset="0"/>
              </a:rPr>
              <a:t>Oil&amp;Gas</a:t>
            </a:r>
            <a:r>
              <a:rPr lang="es-AR" sz="2000" dirty="0">
                <a:solidFill>
                  <a:srgbClr val="17316A"/>
                </a:solidFill>
                <a:latin typeface="Arial Narrow" panose="020B0606020202030204" pitchFamily="34" charset="0"/>
              </a:rPr>
              <a:t> a escala mundial , provee un ambiente único de </a:t>
            </a:r>
            <a:r>
              <a:rPr lang="es-AR" sz="2000" dirty="0" err="1">
                <a:solidFill>
                  <a:srgbClr val="17316A"/>
                </a:solidFill>
                <a:latin typeface="Arial Narrow" panose="020B0606020202030204" pitchFamily="34" charset="0"/>
              </a:rPr>
              <a:t>networking</a:t>
            </a:r>
            <a:r>
              <a:rPr lang="es-AR" sz="2000" dirty="0">
                <a:solidFill>
                  <a:srgbClr val="17316A"/>
                </a:solidFill>
                <a:latin typeface="Arial Narrow" panose="020B0606020202030204" pitchFamily="34" charset="0"/>
              </a:rPr>
              <a:t> global</a:t>
            </a:r>
            <a:r>
              <a:rPr lang="es-AR" sz="2000" b="1" dirty="0">
                <a:solidFill>
                  <a:srgbClr val="17316A"/>
                </a:solidFill>
                <a:latin typeface="Arial Narrow" panose="020B0606020202030204" pitchFamily="34" charset="0"/>
              </a:rPr>
              <a:t>.</a:t>
            </a:r>
          </a:p>
          <a:p>
            <a:pPr>
              <a:buClr>
                <a:srgbClr val="CC3399"/>
              </a:buClr>
            </a:pPr>
            <a:endParaRPr lang="en-US" sz="2000" dirty="0">
              <a:solidFill>
                <a:srgbClr val="17316A"/>
              </a:solidFill>
              <a:latin typeface="Arial Narrow" panose="020B0606020202030204" pitchFamily="34" charset="0"/>
            </a:endParaRPr>
          </a:p>
          <a:p>
            <a:r>
              <a:rPr lang="es-AR" sz="2000" b="1" dirty="0">
                <a:solidFill>
                  <a:srgbClr val="17316A"/>
                </a:solidFill>
                <a:latin typeface="Arial Narrow" panose="020B0606020202030204" pitchFamily="34" charset="0"/>
              </a:rPr>
              <a:t>MISION</a:t>
            </a:r>
          </a:p>
          <a:p>
            <a:r>
              <a:rPr lang="es-AR" sz="2000" dirty="0">
                <a:solidFill>
                  <a:srgbClr val="17316A"/>
                </a:solidFill>
                <a:latin typeface="Arial Narrow" panose="020B0606020202030204" pitchFamily="34" charset="0"/>
              </a:rPr>
              <a:t>Recopilar, difundir e intercambiar conocimientos técnicos sobre la exploración, desarrollo y la producción de recursos de petróleo y gas, y tecnologías relacionadas para el beneficio público; y brindar oportunidades a los profesionales para mejorar su competencia técnica y profesional</a:t>
            </a:r>
          </a:p>
          <a:p>
            <a:endParaRPr lang="es-MX" sz="2000" dirty="0">
              <a:solidFill>
                <a:srgbClr val="17316A"/>
              </a:solidFill>
              <a:latin typeface="Arial Narrow" panose="020B0606020202030204" pitchFamily="34" charset="0"/>
            </a:endParaRPr>
          </a:p>
          <a:p>
            <a:r>
              <a:rPr lang="es-MX" sz="2000" b="1" dirty="0">
                <a:solidFill>
                  <a:srgbClr val="17316A"/>
                </a:solidFill>
                <a:latin typeface="Arial Narrow" panose="020B0606020202030204" pitchFamily="34" charset="0"/>
              </a:rPr>
              <a:t>V</a:t>
            </a:r>
            <a:r>
              <a:rPr lang="es-AR" sz="2000" b="1" dirty="0">
                <a:solidFill>
                  <a:srgbClr val="17316A"/>
                </a:solidFill>
                <a:latin typeface="Arial Narrow" panose="020B0606020202030204" pitchFamily="34" charset="0"/>
              </a:rPr>
              <a:t>ISION</a:t>
            </a:r>
          </a:p>
          <a:p>
            <a:r>
              <a:rPr lang="es-AR" sz="2000" dirty="0">
                <a:solidFill>
                  <a:srgbClr val="17316A"/>
                </a:solidFill>
                <a:latin typeface="Arial Narrow" panose="020B0606020202030204" pitchFamily="34" charset="0"/>
              </a:rPr>
              <a:t>Avanzar en las capacidades de la comunidad de petróleo y gas para satisfacer las demandas de energía del mundo de una manera segura, ambientalmente responsable y sostenible.</a:t>
            </a:r>
            <a:endParaRPr lang="es-MX" sz="2000" dirty="0">
              <a:solidFill>
                <a:srgbClr val="17316A"/>
              </a:solidFill>
              <a:latin typeface="Arial Narrow" panose="020B0606020202030204" pitchFamily="34" charset="0"/>
            </a:endParaRPr>
          </a:p>
          <a:p>
            <a:endParaRPr lang="es-MX" sz="2000" b="1" dirty="0">
              <a:solidFill>
                <a:srgbClr val="17316A"/>
              </a:solidFill>
              <a:latin typeface="Arial Narrow" panose="020B0606020202030204" pitchFamily="34" charset="0"/>
            </a:endParaRPr>
          </a:p>
          <a:p>
            <a:endParaRPr lang="es-AR" sz="2000" b="1" dirty="0">
              <a:solidFill>
                <a:srgbClr val="17316A"/>
              </a:solidFill>
              <a:latin typeface="Arial Narrow" panose="020B0606020202030204" pitchFamily="34" charset="0"/>
            </a:endParaRPr>
          </a:p>
        </p:txBody>
      </p:sp>
      <p:sp>
        <p:nvSpPr>
          <p:cNvPr id="11" name="CuadroTexto 10">
            <a:extLst>
              <a:ext uri="{FF2B5EF4-FFF2-40B4-BE49-F238E27FC236}">
                <a16:creationId xmlns:a16="http://schemas.microsoft.com/office/drawing/2014/main" id="{079D0A3E-A977-4A08-AAD2-76961137AC04}"/>
              </a:ext>
            </a:extLst>
          </p:cNvPr>
          <p:cNvSpPr txBox="1"/>
          <p:nvPr/>
        </p:nvSpPr>
        <p:spPr>
          <a:xfrm>
            <a:off x="6647341" y="6214810"/>
            <a:ext cx="6098344" cy="400110"/>
          </a:xfrm>
          <a:prstGeom prst="rect">
            <a:avLst/>
          </a:prstGeom>
          <a:noFill/>
        </p:spPr>
        <p:txBody>
          <a:bodyPr wrap="square">
            <a:spAutoFit/>
          </a:bodyPr>
          <a:lstStyle/>
          <a:p>
            <a:r>
              <a:rPr lang="es-AR" sz="2000" dirty="0">
                <a:solidFill>
                  <a:srgbClr val="17316A"/>
                </a:solidFill>
                <a:latin typeface="Arial Narrow" panose="020B0606020202030204" pitchFamily="34" charset="0"/>
                <a:hlinkClick r:id="rId5"/>
              </a:rPr>
              <a:t>https://spe.org/en/diversity</a:t>
            </a:r>
            <a:endParaRPr lang="es-AR" sz="2000" dirty="0">
              <a:solidFill>
                <a:srgbClr val="17316A"/>
              </a:solidFill>
              <a:latin typeface="Arial Narrow" panose="020B0606020202030204" pitchFamily="34" charset="0"/>
            </a:endParaRPr>
          </a:p>
        </p:txBody>
      </p:sp>
      <p:sp>
        <p:nvSpPr>
          <p:cNvPr id="7" name="Flecha: hacia la izquierda 6">
            <a:extLst>
              <a:ext uri="{FF2B5EF4-FFF2-40B4-BE49-F238E27FC236}">
                <a16:creationId xmlns:a16="http://schemas.microsoft.com/office/drawing/2014/main" id="{E8ED2384-D9D9-474C-8E53-B833399C2684}"/>
              </a:ext>
            </a:extLst>
          </p:cNvPr>
          <p:cNvSpPr/>
          <p:nvPr/>
        </p:nvSpPr>
        <p:spPr>
          <a:xfrm>
            <a:off x="8637562" y="3340667"/>
            <a:ext cx="422031" cy="172329"/>
          </a:xfrm>
          <a:prstGeom prst="leftArrow">
            <a:avLst/>
          </a:prstGeom>
          <a:solidFill>
            <a:srgbClr val="66FF33"/>
          </a:solidFill>
          <a:ln>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58387733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457200">
              <a:lnSpc>
                <a:spcPct val="150000"/>
              </a:lnSpc>
            </a:pPr>
            <a:r>
              <a:rPr lang="en-US" b="1" dirty="0">
                <a:solidFill>
                  <a:srgbClr val="17316A"/>
                </a:solidFill>
                <a:latin typeface="Arial Narrow" panose="020B0606020202030204" pitchFamily="34" charset="0"/>
                <a:ea typeface="+mn-ea"/>
                <a:cs typeface="+mn-cs"/>
              </a:rPr>
              <a:t>SPE ARGENTINA</a:t>
            </a:r>
          </a:p>
        </p:txBody>
      </p:sp>
      <p:pic>
        <p:nvPicPr>
          <p:cNvPr id="12" name="Picture 2">
            <a:extLst>
              <a:ext uri="{FF2B5EF4-FFF2-40B4-BE49-F238E27FC236}">
                <a16:creationId xmlns:a16="http://schemas.microsoft.com/office/drawing/2014/main" id="{D4AACCFF-70CD-4836-8479-60A114912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9356" y="1947862"/>
            <a:ext cx="3028950" cy="4638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3">
            <a:extLst>
              <a:ext uri="{FF2B5EF4-FFF2-40B4-BE49-F238E27FC236}">
                <a16:creationId xmlns:a16="http://schemas.microsoft.com/office/drawing/2014/main" id="{6435A209-5D8D-459F-896B-617F46705D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5481" y="1761954"/>
            <a:ext cx="2741449" cy="1381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Arrow Connector 5">
            <a:extLst>
              <a:ext uri="{FF2B5EF4-FFF2-40B4-BE49-F238E27FC236}">
                <a16:creationId xmlns:a16="http://schemas.microsoft.com/office/drawing/2014/main" id="{FB04C970-28B8-4420-8785-B1C593374272}"/>
              </a:ext>
            </a:extLst>
          </p:cNvPr>
          <p:cNvCxnSpPr/>
          <p:nvPr/>
        </p:nvCxnSpPr>
        <p:spPr>
          <a:xfrm flipH="1">
            <a:off x="6459606" y="3248025"/>
            <a:ext cx="1362076" cy="438150"/>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1">
            <a:extLst>
              <a:ext uri="{FF2B5EF4-FFF2-40B4-BE49-F238E27FC236}">
                <a16:creationId xmlns:a16="http://schemas.microsoft.com/office/drawing/2014/main" id="{E3760208-49E1-46A1-9C1D-4CE2EE59C1FB}"/>
              </a:ext>
            </a:extLst>
          </p:cNvPr>
          <p:cNvCxnSpPr/>
          <p:nvPr/>
        </p:nvCxnSpPr>
        <p:spPr>
          <a:xfrm flipH="1">
            <a:off x="7821681" y="3248025"/>
            <a:ext cx="2665249" cy="1"/>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7" name="Picture 4">
            <a:extLst>
              <a:ext uri="{FF2B5EF4-FFF2-40B4-BE49-F238E27FC236}">
                <a16:creationId xmlns:a16="http://schemas.microsoft.com/office/drawing/2014/main" id="{6E4D41BB-AD4C-443B-8471-494EFE4098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7150" y="2983960"/>
            <a:ext cx="2278856" cy="16235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8" name="Straight Arrow Connector 17">
            <a:extLst>
              <a:ext uri="{FF2B5EF4-FFF2-40B4-BE49-F238E27FC236}">
                <a16:creationId xmlns:a16="http://schemas.microsoft.com/office/drawing/2014/main" id="{A7237ECD-9B76-4C18-A632-CE44F0C58546}"/>
              </a:ext>
            </a:extLst>
          </p:cNvPr>
          <p:cNvCxnSpPr/>
          <p:nvPr/>
        </p:nvCxnSpPr>
        <p:spPr>
          <a:xfrm flipV="1">
            <a:off x="4459356" y="3990975"/>
            <a:ext cx="1257300" cy="616549"/>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0CD3AD7-040B-4B09-937F-165A82232828}"/>
              </a:ext>
            </a:extLst>
          </p:cNvPr>
          <p:cNvCxnSpPr/>
          <p:nvPr/>
        </p:nvCxnSpPr>
        <p:spPr>
          <a:xfrm flipH="1">
            <a:off x="2144782" y="4607524"/>
            <a:ext cx="2314574" cy="0"/>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0" name="Picture 5">
            <a:extLst>
              <a:ext uri="{FF2B5EF4-FFF2-40B4-BE49-F238E27FC236}">
                <a16:creationId xmlns:a16="http://schemas.microsoft.com/office/drawing/2014/main" id="{3F7DB091-21CF-4B93-A514-7E31CE633F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5869" y="4376064"/>
            <a:ext cx="2262187" cy="15389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1" name="Straight Arrow Connector 28">
            <a:extLst>
              <a:ext uri="{FF2B5EF4-FFF2-40B4-BE49-F238E27FC236}">
                <a16:creationId xmlns:a16="http://schemas.microsoft.com/office/drawing/2014/main" id="{C574CD02-8D37-424F-B489-0DCEC90C001E}"/>
              </a:ext>
            </a:extLst>
          </p:cNvPr>
          <p:cNvCxnSpPr/>
          <p:nvPr/>
        </p:nvCxnSpPr>
        <p:spPr>
          <a:xfrm flipH="1" flipV="1">
            <a:off x="5621406" y="4848225"/>
            <a:ext cx="1519238" cy="1066799"/>
          </a:xfrm>
          <a:prstGeom prst="straightConnector1">
            <a:avLst/>
          </a:prstGeom>
          <a:ln w="38100">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9">
            <a:extLst>
              <a:ext uri="{FF2B5EF4-FFF2-40B4-BE49-F238E27FC236}">
                <a16:creationId xmlns:a16="http://schemas.microsoft.com/office/drawing/2014/main" id="{5522F1FA-7985-4CDD-837B-47CBFB1A0C6E}"/>
              </a:ext>
            </a:extLst>
          </p:cNvPr>
          <p:cNvCxnSpPr/>
          <p:nvPr/>
        </p:nvCxnSpPr>
        <p:spPr>
          <a:xfrm flipH="1">
            <a:off x="7140644" y="5915024"/>
            <a:ext cx="2314574" cy="0"/>
          </a:xfrm>
          <a:prstGeom prst="straightConnector1">
            <a:avLst/>
          </a:prstGeom>
          <a:ln w="381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TextBox 12">
            <a:extLst>
              <a:ext uri="{FF2B5EF4-FFF2-40B4-BE49-F238E27FC236}">
                <a16:creationId xmlns:a16="http://schemas.microsoft.com/office/drawing/2014/main" id="{094062BB-F08B-4DA6-A029-E81374AB6970}"/>
              </a:ext>
            </a:extLst>
          </p:cNvPr>
          <p:cNvSpPr txBox="1"/>
          <p:nvPr/>
        </p:nvSpPr>
        <p:spPr>
          <a:xfrm>
            <a:off x="401614" y="4767896"/>
            <a:ext cx="4686392" cy="1938992"/>
          </a:xfrm>
          <a:prstGeom prst="rect">
            <a:avLst/>
          </a:prstGeom>
          <a:noFill/>
        </p:spPr>
        <p:txBody>
          <a:bodyPr wrap="square" rtlCol="0">
            <a:spAutoFit/>
          </a:bodyPr>
          <a:lstStyle/>
          <a:p>
            <a:pPr marL="342900" indent="-342900" algn="just">
              <a:buFont typeface="Wingdings" panose="05000000000000000000" pitchFamily="2" charset="2"/>
              <a:buChar char="ü"/>
            </a:pPr>
            <a:r>
              <a:rPr lang="en-US" sz="2000" b="1" dirty="0" err="1">
                <a:solidFill>
                  <a:schemeClr val="tx1">
                    <a:lumMod val="40000"/>
                    <a:lumOff val="60000"/>
                  </a:schemeClr>
                </a:solidFill>
                <a:latin typeface="Arial Narrow" panose="020B0606020202030204" pitchFamily="34" charset="0"/>
              </a:rPr>
              <a:t>Secciones</a:t>
            </a:r>
            <a:r>
              <a:rPr lang="en-US" sz="2000" b="1" dirty="0">
                <a:solidFill>
                  <a:schemeClr val="tx1">
                    <a:lumMod val="40000"/>
                    <a:lumOff val="60000"/>
                  </a:schemeClr>
                </a:solidFill>
                <a:latin typeface="Arial Narrow" panose="020B0606020202030204" pitchFamily="34" charset="0"/>
              </a:rPr>
              <a:t> </a:t>
            </a:r>
            <a:r>
              <a:rPr lang="en-US" sz="2000" b="1" dirty="0" err="1">
                <a:solidFill>
                  <a:schemeClr val="tx1">
                    <a:lumMod val="40000"/>
                    <a:lumOff val="60000"/>
                  </a:schemeClr>
                </a:solidFill>
                <a:latin typeface="Arial Narrow" panose="020B0606020202030204" pitchFamily="34" charset="0"/>
              </a:rPr>
              <a:t>Geográficas</a:t>
            </a:r>
            <a:endParaRPr lang="en-US" sz="2000" b="1" dirty="0">
              <a:solidFill>
                <a:schemeClr val="tx1">
                  <a:lumMod val="40000"/>
                  <a:lumOff val="60000"/>
                </a:schemeClr>
              </a:solidFill>
              <a:latin typeface="Arial Narrow" panose="020B0606020202030204" pitchFamily="34" charset="0"/>
            </a:endParaRP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Capítulos Estudiantiles</a:t>
            </a:r>
            <a:endParaRPr lang="en-US" sz="2000" b="1" dirty="0">
              <a:solidFill>
                <a:schemeClr val="tx1">
                  <a:lumMod val="40000"/>
                  <a:lumOff val="60000"/>
                </a:schemeClr>
              </a:solidFill>
              <a:latin typeface="Arial Narrow" panose="020B0606020202030204" pitchFamily="34" charset="0"/>
            </a:endParaRP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Jóvenes Profesionales</a:t>
            </a:r>
          </a:p>
          <a:p>
            <a:pPr marL="800100" lvl="1" indent="-342900" algn="just">
              <a:buFont typeface="Arial" panose="020B0604020202020204" pitchFamily="34" charset="0"/>
              <a:buChar char="•"/>
            </a:pPr>
            <a:r>
              <a:rPr lang="es-AR" sz="2000" b="1" dirty="0">
                <a:solidFill>
                  <a:schemeClr val="tx1">
                    <a:lumMod val="40000"/>
                    <a:lumOff val="60000"/>
                  </a:schemeClr>
                </a:solidFill>
                <a:latin typeface="Arial Narrow" panose="020B0606020202030204" pitchFamily="34" charset="0"/>
              </a:rPr>
              <a:t>Profesionales con Experiencia</a:t>
            </a:r>
          </a:p>
          <a:p>
            <a:pPr marL="800100" lvl="1" indent="-342900" algn="just">
              <a:buFont typeface="Arial" panose="020B0604020202020204" pitchFamily="34" charset="0"/>
              <a:buChar char="•"/>
            </a:pPr>
            <a:r>
              <a:rPr lang="es-AR" sz="2000" b="1" dirty="0">
                <a:solidFill>
                  <a:schemeClr val="tx1">
                    <a:lumMod val="60000"/>
                    <a:lumOff val="40000"/>
                  </a:schemeClr>
                </a:solidFill>
                <a:latin typeface="Arial Narrow" panose="020B0606020202030204" pitchFamily="34" charset="0"/>
              </a:rPr>
              <a:t>D&amp;I-Diversidad e Inclusión Patagonia</a:t>
            </a:r>
            <a:endParaRPr lang="en-US" sz="2000" b="1" dirty="0">
              <a:solidFill>
                <a:schemeClr val="tx1">
                  <a:lumMod val="60000"/>
                  <a:lumOff val="40000"/>
                </a:schemeClr>
              </a:solidFill>
              <a:latin typeface="Arial Narrow" panose="020B0606020202030204" pitchFamily="34" charset="0"/>
            </a:endParaRPr>
          </a:p>
          <a:p>
            <a:pPr marL="800100" lvl="1" indent="-342900" algn="just">
              <a:buFont typeface="Arial" panose="020B0604020202020204" pitchFamily="34" charset="0"/>
              <a:buChar char="•"/>
            </a:pPr>
            <a:endParaRPr lang="es-AR" sz="2000" b="1" dirty="0">
              <a:solidFill>
                <a:schemeClr val="accent1"/>
              </a:solidFill>
              <a:latin typeface="Arial Narrow" panose="020B0606020202030204" pitchFamily="34" charset="0"/>
            </a:endParaRPr>
          </a:p>
        </p:txBody>
      </p:sp>
      <p:sp>
        <p:nvSpPr>
          <p:cNvPr id="24" name="Flecha: hacia la izquierda 23">
            <a:extLst>
              <a:ext uri="{FF2B5EF4-FFF2-40B4-BE49-F238E27FC236}">
                <a16:creationId xmlns:a16="http://schemas.microsoft.com/office/drawing/2014/main" id="{C44B4ED7-40D6-407B-9972-F24F9667E4A0}"/>
              </a:ext>
            </a:extLst>
          </p:cNvPr>
          <p:cNvSpPr/>
          <p:nvPr/>
        </p:nvSpPr>
        <p:spPr>
          <a:xfrm>
            <a:off x="5033723" y="6159697"/>
            <a:ext cx="422031" cy="172329"/>
          </a:xfrm>
          <a:prstGeom prst="leftArrow">
            <a:avLst/>
          </a:prstGeom>
          <a:solidFill>
            <a:srgbClr val="66FF33"/>
          </a:solidFill>
          <a:ln>
            <a:solidFill>
              <a:srgbClr val="66FF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extLst>
      <p:ext uri="{BB962C8B-B14F-4D97-AF65-F5344CB8AC3E}">
        <p14:creationId xmlns:p14="http://schemas.microsoft.com/office/powerpoint/2010/main" val="1164745475"/>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195787" y="368454"/>
            <a:ext cx="11002664"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pic>
        <p:nvPicPr>
          <p:cNvPr id="6" name="Imagen 5">
            <a:extLst>
              <a:ext uri="{FF2B5EF4-FFF2-40B4-BE49-F238E27FC236}">
                <a16:creationId xmlns:a16="http://schemas.microsoft.com/office/drawing/2014/main" id="{ABA2DBA7-152B-4D02-B630-8E57B4F2BF87}"/>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tretch>
            <a:fillRect/>
          </a:stretch>
        </p:blipFill>
        <p:spPr>
          <a:xfrm>
            <a:off x="0" y="1592772"/>
            <a:ext cx="6573078" cy="5341536"/>
          </a:xfrm>
          <a:prstGeom prst="rect">
            <a:avLst/>
          </a:prstGeom>
          <a:ln>
            <a:noFill/>
          </a:ln>
        </p:spPr>
      </p:pic>
      <p:sp>
        <p:nvSpPr>
          <p:cNvPr id="11" name="CuadroTexto 10">
            <a:extLst>
              <a:ext uri="{FF2B5EF4-FFF2-40B4-BE49-F238E27FC236}">
                <a16:creationId xmlns:a16="http://schemas.microsoft.com/office/drawing/2014/main" id="{DEDFF476-AABE-4356-8EA9-4FB49936D1CB}"/>
              </a:ext>
            </a:extLst>
          </p:cNvPr>
          <p:cNvSpPr txBox="1"/>
          <p:nvPr/>
        </p:nvSpPr>
        <p:spPr>
          <a:xfrm>
            <a:off x="5667255" y="1773180"/>
            <a:ext cx="6199163" cy="1569660"/>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En D&amp;I Sección Patagonia somos alrededor de 38 miembros que realizamos un trabajo voluntario, Seniors, jóvenes profesionales y estudiantes universitarias.</a:t>
            </a:r>
            <a:endParaRPr lang="es-AR" sz="2400" dirty="0">
              <a:solidFill>
                <a:srgbClr val="FF0000"/>
              </a:solidFill>
              <a:latin typeface="Arial Narrow" panose="020B0606020202030204" pitchFamily="34" charset="0"/>
            </a:endParaRPr>
          </a:p>
        </p:txBody>
      </p:sp>
      <p:grpSp>
        <p:nvGrpSpPr>
          <p:cNvPr id="2" name="Grupo 1">
            <a:extLst>
              <a:ext uri="{FF2B5EF4-FFF2-40B4-BE49-F238E27FC236}">
                <a16:creationId xmlns:a16="http://schemas.microsoft.com/office/drawing/2014/main" id="{37298EA8-EFB8-4DFD-B9B1-EDDB128E73E4}"/>
              </a:ext>
            </a:extLst>
          </p:cNvPr>
          <p:cNvGrpSpPr/>
          <p:nvPr/>
        </p:nvGrpSpPr>
        <p:grpSpPr>
          <a:xfrm>
            <a:off x="2622856" y="3815231"/>
            <a:ext cx="9483528" cy="2899993"/>
            <a:chOff x="2382890" y="3755557"/>
            <a:chExt cx="9483528" cy="2899993"/>
          </a:xfrm>
        </p:grpSpPr>
        <p:graphicFrame>
          <p:nvGraphicFramePr>
            <p:cNvPr id="8" name="Diagrama 7">
              <a:extLst>
                <a:ext uri="{FF2B5EF4-FFF2-40B4-BE49-F238E27FC236}">
                  <a16:creationId xmlns:a16="http://schemas.microsoft.com/office/drawing/2014/main" id="{733D7BD8-587E-4672-AD63-6925C3CD18B2}"/>
                </a:ext>
              </a:extLst>
            </p:cNvPr>
            <p:cNvGraphicFramePr/>
            <p:nvPr>
              <p:extLst>
                <p:ext uri="{D42A27DB-BD31-4B8C-83A1-F6EECF244321}">
                  <p14:modId xmlns:p14="http://schemas.microsoft.com/office/powerpoint/2010/main" val="2763312200"/>
                </p:ext>
              </p:extLst>
            </p:nvPr>
          </p:nvGraphicFramePr>
          <p:xfrm>
            <a:off x="2382890" y="3755557"/>
            <a:ext cx="9483528" cy="28999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CuadroTexto 11">
              <a:extLst>
                <a:ext uri="{FF2B5EF4-FFF2-40B4-BE49-F238E27FC236}">
                  <a16:creationId xmlns:a16="http://schemas.microsoft.com/office/drawing/2014/main" id="{FFF25562-C876-4846-914B-B5BE31624BE8}"/>
                </a:ext>
              </a:extLst>
            </p:cNvPr>
            <p:cNvSpPr txBox="1"/>
            <p:nvPr/>
          </p:nvSpPr>
          <p:spPr>
            <a:xfrm>
              <a:off x="3006817" y="3928282"/>
              <a:ext cx="3785636" cy="2554545"/>
            </a:xfrm>
            <a:prstGeom prst="rect">
              <a:avLst/>
            </a:prstGeom>
            <a:noFill/>
          </p:spPr>
          <p:txBody>
            <a:bodyPr wrap="square" rtlCol="0">
              <a:spAutoFit/>
            </a:bodyPr>
            <a:lstStyle/>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Promover diversidad de género en la industria energética</a:t>
              </a:r>
            </a:p>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Atraer, retener y comprometer a las mujeres en el campo de las Ciencias, Tecnología, Ingeniería y Matemáticas (STEM)</a:t>
              </a:r>
            </a:p>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Promover oportunidades en roles de liderazgo y desarrollo</a:t>
              </a:r>
            </a:p>
          </p:txBody>
        </p:sp>
        <p:sp>
          <p:nvSpPr>
            <p:cNvPr id="13" name="CuadroTexto 12">
              <a:extLst>
                <a:ext uri="{FF2B5EF4-FFF2-40B4-BE49-F238E27FC236}">
                  <a16:creationId xmlns:a16="http://schemas.microsoft.com/office/drawing/2014/main" id="{3858773C-793A-4919-92D2-95266C267067}"/>
                </a:ext>
              </a:extLst>
            </p:cNvPr>
            <p:cNvSpPr txBox="1"/>
            <p:nvPr/>
          </p:nvSpPr>
          <p:spPr>
            <a:xfrm>
              <a:off x="7833755" y="3928282"/>
              <a:ext cx="3967090" cy="1323439"/>
            </a:xfrm>
            <a:prstGeom prst="rect">
              <a:avLst/>
            </a:prstGeom>
            <a:noFill/>
          </p:spPr>
          <p:txBody>
            <a:bodyPr wrap="square" rtlCol="0">
              <a:spAutoFit/>
            </a:bodyPr>
            <a:lstStyle/>
            <a:p>
              <a:pPr marL="342900" indent="-342900">
                <a:buFont typeface="Courier New" panose="02070309020205020404" pitchFamily="49" charset="0"/>
                <a:buChar char="o"/>
              </a:pPr>
              <a:r>
                <a:rPr lang="es-AR" sz="2000" dirty="0">
                  <a:solidFill>
                    <a:schemeClr val="bg1"/>
                  </a:solidFill>
                  <a:latin typeface="Arial Narrow" panose="020B0606020202030204" pitchFamily="34" charset="0"/>
                </a:rPr>
                <a:t>Reforzando y motivando a las mujeres a desarrollar todo su potencial en la industria de la Energía</a:t>
              </a:r>
            </a:p>
          </p:txBody>
        </p:sp>
      </p:grpSp>
    </p:spTree>
    <p:extLst>
      <p:ext uri="{BB962C8B-B14F-4D97-AF65-F5344CB8AC3E}">
        <p14:creationId xmlns:p14="http://schemas.microsoft.com/office/powerpoint/2010/main" val="6804736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209064" y="368454"/>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COMITE DIVERSITY &amp; INCLUSION</a:t>
            </a:r>
          </a:p>
        </p:txBody>
      </p:sp>
      <p:sp>
        <p:nvSpPr>
          <p:cNvPr id="11" name="CuadroTexto 10">
            <a:extLst>
              <a:ext uri="{FF2B5EF4-FFF2-40B4-BE49-F238E27FC236}">
                <a16:creationId xmlns:a16="http://schemas.microsoft.com/office/drawing/2014/main" id="{DEDFF476-AABE-4356-8EA9-4FB49936D1CB}"/>
              </a:ext>
            </a:extLst>
          </p:cNvPr>
          <p:cNvSpPr txBox="1"/>
          <p:nvPr/>
        </p:nvSpPr>
        <p:spPr>
          <a:xfrm>
            <a:off x="998806" y="1903733"/>
            <a:ext cx="10353822" cy="4154984"/>
          </a:xfrm>
          <a:prstGeom prst="rect">
            <a:avLst/>
          </a:prstGeom>
          <a:noFill/>
        </p:spPr>
        <p:txBody>
          <a:bodyPr wrap="square" rtlCol="0">
            <a:spAutoFit/>
          </a:bodyPr>
          <a:lstStyle/>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Atrayendo diversidad e inclusión en las carreras STEM , apoyando los capítulos de estudiantes y enfocándose en las estudiantes de ingeniería en la universidad.</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Creando programas de diversidad dentro de la SPE basándose en la programación existente de secciones y regiones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el liderazgo femenino en SPE nominando mujeres para premios, comités, oradores y alentando una mayor participación en puestos de liderazgo en los niveles de sección, regional e internacional.</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Conectando a las mujeres en puestos técnicos / de liderazgo, aprovechando las redes de mujeres dentro de las empresas y las conexiones con otras asociaciones y grupos.</a:t>
            </a:r>
          </a:p>
          <a:p>
            <a:pPr marL="342900" indent="-342900">
              <a:buFont typeface="Courier New" panose="02070309020205020404" pitchFamily="49" charset="0"/>
              <a:buChar char="o"/>
            </a:pPr>
            <a:r>
              <a:rPr lang="es-AR" sz="2400" dirty="0">
                <a:solidFill>
                  <a:srgbClr val="17316A"/>
                </a:solidFill>
                <a:latin typeface="Arial Narrow" panose="020B0606020202030204" pitchFamily="34" charset="0"/>
              </a:rPr>
              <a:t>Promoviendo la diversidad como un objetivo de la industria al ofrecer capacitación de liderazgo y enlaces a recursos de SPE y recursos externos. </a:t>
            </a:r>
          </a:p>
        </p:txBody>
      </p:sp>
    </p:spTree>
    <p:extLst>
      <p:ext uri="{BB962C8B-B14F-4D97-AF65-F5344CB8AC3E}">
        <p14:creationId xmlns:p14="http://schemas.microsoft.com/office/powerpoint/2010/main" val="2869498449"/>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Proyecto de Ley Neuquén</a:t>
            </a:r>
          </a:p>
        </p:txBody>
      </p:sp>
      <p:sp>
        <p:nvSpPr>
          <p:cNvPr id="6" name="CuadroTexto 5">
            <a:extLst>
              <a:ext uri="{FF2B5EF4-FFF2-40B4-BE49-F238E27FC236}">
                <a16:creationId xmlns:a16="http://schemas.microsoft.com/office/drawing/2014/main" id="{7CA9D382-4DB4-42FF-BA8A-DC285A7C8E37}"/>
              </a:ext>
            </a:extLst>
          </p:cNvPr>
          <p:cNvSpPr txBox="1"/>
          <p:nvPr/>
        </p:nvSpPr>
        <p:spPr>
          <a:xfrm>
            <a:off x="872198" y="2124222"/>
            <a:ext cx="6330462" cy="4154984"/>
          </a:xfrm>
          <a:prstGeom prst="rect">
            <a:avLst/>
          </a:prstGeom>
          <a:noFill/>
        </p:spPr>
        <p:txBody>
          <a:bodyPr wrap="square" rtlCol="0">
            <a:spAutoFit/>
          </a:bodyPr>
          <a:lstStyle/>
          <a:p>
            <a:pPr fontAlgn="base"/>
            <a:r>
              <a:rPr lang="es-US" sz="2400" dirty="0">
                <a:solidFill>
                  <a:srgbClr val="17316A"/>
                </a:solidFill>
                <a:latin typeface="Arial Narrow" panose="020B0606020202030204" pitchFamily="34" charset="0"/>
              </a:rPr>
              <a:t>Se solicita a los Sres. Legisladores la aprobación del proyecto de ley :</a:t>
            </a:r>
          </a:p>
          <a:p>
            <a:pPr fontAlgn="base"/>
            <a:endParaRPr lang="es-US"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Declarar al 12 de julio como día provincial de la mujer petrolera, en homenaje a todas las mujeres que trabajan en el sector </a:t>
            </a:r>
            <a:r>
              <a:rPr lang="es-US" sz="2400" dirty="0" err="1">
                <a:solidFill>
                  <a:srgbClr val="17316A"/>
                </a:solidFill>
                <a:latin typeface="Arial Narrow" panose="020B0606020202030204" pitchFamily="34" charset="0"/>
              </a:rPr>
              <a:t>hidrocarburífero</a:t>
            </a:r>
            <a:r>
              <a:rPr lang="es-US" sz="2400" dirty="0">
                <a:solidFill>
                  <a:srgbClr val="17316A"/>
                </a:solidFill>
                <a:latin typeface="Arial Narrow" panose="020B0606020202030204" pitchFamily="34" charset="0"/>
              </a:rPr>
              <a:t>, uno de los motores principales del desarrollo económico y social de la Provincia de Neuquén.</a:t>
            </a:r>
            <a:endParaRPr lang="es-AR" sz="2400" dirty="0">
              <a:solidFill>
                <a:srgbClr val="17316A"/>
              </a:solidFill>
              <a:latin typeface="Arial Narrow" panose="020B0606020202030204" pitchFamily="34" charset="0"/>
            </a:endParaRPr>
          </a:p>
          <a:p>
            <a:pPr fontAlgn="base"/>
            <a:r>
              <a:rPr lang="es-US" sz="2400" dirty="0">
                <a:solidFill>
                  <a:srgbClr val="17316A"/>
                </a:solidFill>
                <a:latin typeface="Arial Narrow" panose="020B0606020202030204" pitchFamily="34" charset="0"/>
              </a:rPr>
              <a:t> </a:t>
            </a:r>
            <a:endParaRPr lang="es-AR" sz="2400" dirty="0">
              <a:solidFill>
                <a:srgbClr val="17316A"/>
              </a:solidFill>
              <a:latin typeface="Arial Narrow" panose="020B0606020202030204" pitchFamily="34" charset="0"/>
            </a:endParaRPr>
          </a:p>
          <a:p>
            <a:r>
              <a:rPr lang="es-US" sz="2400" dirty="0">
                <a:solidFill>
                  <a:srgbClr val="17316A"/>
                </a:solidFill>
                <a:latin typeface="Arial Narrow" panose="020B0606020202030204" pitchFamily="34" charset="0"/>
              </a:rPr>
              <a:t>Se ha seleccionado esa fecha en conmemoración al fallecimiento de Alejandra Rubbo.</a:t>
            </a:r>
            <a:endParaRPr lang="es-AR" sz="2400" dirty="0">
              <a:solidFill>
                <a:srgbClr val="17316A"/>
              </a:solidFill>
              <a:latin typeface="Arial Narrow" panose="020B0606020202030204" pitchFamily="34" charset="0"/>
            </a:endParaRPr>
          </a:p>
        </p:txBody>
      </p:sp>
      <p:pic>
        <p:nvPicPr>
          <p:cNvPr id="8" name="Imagen 7">
            <a:extLst>
              <a:ext uri="{FF2B5EF4-FFF2-40B4-BE49-F238E27FC236}">
                <a16:creationId xmlns:a16="http://schemas.microsoft.com/office/drawing/2014/main" id="{B785A80E-E2B4-4F67-BD77-00D3C74BE9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892253" y="3748719"/>
            <a:ext cx="2982070" cy="2236553"/>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3" name="Imagen 2">
            <a:extLst>
              <a:ext uri="{FF2B5EF4-FFF2-40B4-BE49-F238E27FC236}">
                <a16:creationId xmlns:a16="http://schemas.microsoft.com/office/drawing/2014/main" id="{1FC6EF8D-EB24-453D-A6CC-98E0E1B3652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348617" y="1816520"/>
            <a:ext cx="1791853" cy="238913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75642943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17316A"/>
                </a:solidFill>
                <a:latin typeface="Arial Narrow" panose="020B0606020202030204" pitchFamily="34" charset="0"/>
                <a:ea typeface="+mn-ea"/>
                <a:cs typeface="+mn-cs"/>
              </a:rPr>
              <a:t>Alejandra Marcela Rubbo</a:t>
            </a:r>
          </a:p>
        </p:txBody>
      </p:sp>
      <p:pic>
        <p:nvPicPr>
          <p:cNvPr id="5" name="Imagen 4">
            <a:extLst>
              <a:ext uri="{FF2B5EF4-FFF2-40B4-BE49-F238E27FC236}">
                <a16:creationId xmlns:a16="http://schemas.microsoft.com/office/drawing/2014/main" id="{E35DD7C3-1C33-40DC-A0E0-FCE2F77FBD10}"/>
              </a:ext>
            </a:extLst>
          </p:cNvPr>
          <p:cNvPicPr>
            <a:picLocks noChangeAspect="1"/>
          </p:cNvPicPr>
          <p:nvPr/>
        </p:nvPicPr>
        <p:blipFill rotWithShape="1">
          <a:blip r:embed="rId2">
            <a:extLst>
              <a:ext uri="{28A0092B-C50C-407E-A947-70E740481C1C}">
                <a14:useLocalDpi xmlns:a14="http://schemas.microsoft.com/office/drawing/2010/main" val="0"/>
              </a:ext>
            </a:extLst>
          </a:blip>
          <a:srcRect l="48487" t="14609" r="18977" b="50133"/>
          <a:stretch/>
        </p:blipFill>
        <p:spPr>
          <a:xfrm>
            <a:off x="9523344" y="2571894"/>
            <a:ext cx="2054086" cy="29680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CuadroTexto 5">
            <a:extLst>
              <a:ext uri="{FF2B5EF4-FFF2-40B4-BE49-F238E27FC236}">
                <a16:creationId xmlns:a16="http://schemas.microsoft.com/office/drawing/2014/main" id="{7CA9D382-4DB4-42FF-BA8A-DC285A7C8E37}"/>
              </a:ext>
            </a:extLst>
          </p:cNvPr>
          <p:cNvSpPr txBox="1"/>
          <p:nvPr/>
        </p:nvSpPr>
        <p:spPr>
          <a:xfrm>
            <a:off x="384313" y="1722785"/>
            <a:ext cx="8812696" cy="5262979"/>
          </a:xfrm>
          <a:prstGeom prst="rect">
            <a:avLst/>
          </a:prstGeom>
          <a:noFill/>
        </p:spPr>
        <p:txBody>
          <a:bodyPr wrap="square" rtlCol="0">
            <a:spAutoFit/>
          </a:bodyPr>
          <a:lstStyle/>
          <a:p>
            <a:r>
              <a:rPr lang="es-AR" sz="2400" dirty="0">
                <a:solidFill>
                  <a:srgbClr val="17316A"/>
                </a:solidFill>
                <a:latin typeface="Arial Narrow" panose="020B0606020202030204" pitchFamily="34" charset="0"/>
              </a:rPr>
              <a:t>Alejandra Marcela Rubbo (1971-2000)</a:t>
            </a:r>
          </a:p>
          <a:p>
            <a:r>
              <a:rPr lang="es-AR" sz="2400" dirty="0">
                <a:solidFill>
                  <a:srgbClr val="17316A"/>
                </a:solidFill>
                <a:latin typeface="Arial Narrow" panose="020B0606020202030204" pitchFamily="34" charset="0"/>
              </a:rPr>
              <a:t>Maestro Mayor de Obras, Dibujante Técnico. </a:t>
            </a:r>
          </a:p>
          <a:p>
            <a:r>
              <a:rPr lang="es-AR" sz="2400" dirty="0">
                <a:solidFill>
                  <a:srgbClr val="17316A"/>
                </a:solidFill>
                <a:latin typeface="Arial Narrow" panose="020B0606020202030204" pitchFamily="34" charset="0"/>
              </a:rPr>
              <a:t>Alejandra, vecina de Catriel, se desempañaba como empleada de una empresa de servicios petroleros. El 12 de julio de 2000, con 29 años fallece al regresar del yacimiento Señal Picada luego de su jornada laboral.</a:t>
            </a:r>
          </a:p>
          <a:p>
            <a:endParaRPr lang="es-AR" sz="2400" dirty="0">
              <a:solidFill>
                <a:srgbClr val="17316A"/>
              </a:solidFill>
              <a:latin typeface="Arial Narrow" panose="020B0606020202030204" pitchFamily="34" charset="0"/>
            </a:endParaRPr>
          </a:p>
          <a:p>
            <a:pPr marL="342900" indent="-342900">
              <a:buClr>
                <a:srgbClr val="33CC33"/>
              </a:buClr>
              <a:buFont typeface="Wingdings" panose="05000000000000000000" pitchFamily="2" charset="2"/>
              <a:buChar char="v"/>
            </a:pPr>
            <a:r>
              <a:rPr lang="es-ES" sz="2400" dirty="0">
                <a:solidFill>
                  <a:srgbClr val="17316A"/>
                </a:solidFill>
                <a:latin typeface="Arial Narrow" panose="020B0606020202030204" pitchFamily="34" charset="0"/>
              </a:rPr>
              <a:t>En la provincia de Río Negro se sancionó la </a:t>
            </a:r>
            <a:r>
              <a:rPr lang="es-ES" sz="2400" b="1" dirty="0">
                <a:solidFill>
                  <a:srgbClr val="17316A"/>
                </a:solidFill>
                <a:latin typeface="Arial Narrow" panose="020B0606020202030204" pitchFamily="34" charset="0"/>
              </a:rPr>
              <a:t>ley</a:t>
            </a:r>
            <a:r>
              <a:rPr lang="es-ES" sz="2400" dirty="0">
                <a:solidFill>
                  <a:srgbClr val="17316A"/>
                </a:solidFill>
                <a:latin typeface="Arial Narrow" panose="020B0606020202030204" pitchFamily="34" charset="0"/>
              </a:rPr>
              <a:t> </a:t>
            </a:r>
            <a:r>
              <a:rPr lang="es-ES" sz="2400" b="1" dirty="0">
                <a:solidFill>
                  <a:srgbClr val="17316A"/>
                </a:solidFill>
                <a:latin typeface="Arial Narrow" panose="020B0606020202030204" pitchFamily="34" charset="0"/>
              </a:rPr>
              <a:t>provincial  4960</a:t>
            </a:r>
            <a:r>
              <a:rPr lang="es-ES" sz="2400" dirty="0">
                <a:solidFill>
                  <a:srgbClr val="17316A"/>
                </a:solidFill>
                <a:latin typeface="Arial Narrow" panose="020B0606020202030204" pitchFamily="34" charset="0"/>
              </a:rPr>
              <a:t>, donde se declara </a:t>
            </a:r>
            <a:r>
              <a:rPr lang="es-AR" sz="2400" dirty="0">
                <a:solidFill>
                  <a:srgbClr val="17316A"/>
                </a:solidFill>
                <a:latin typeface="Arial Narrow" panose="020B0606020202030204" pitchFamily="34" charset="0"/>
              </a:rPr>
              <a:t>El 12 de Julio es el “Día de la Mujer Petrolera” en homenaje a Alejandra. </a:t>
            </a:r>
          </a:p>
          <a:p>
            <a:pPr marL="342900" indent="-342900">
              <a:buClr>
                <a:srgbClr val="33CC33"/>
              </a:buClr>
              <a:buFont typeface="Wingdings" panose="05000000000000000000" pitchFamily="2" charset="2"/>
              <a:buChar char="v"/>
            </a:pPr>
            <a:r>
              <a:rPr lang="es-AR" sz="2400" dirty="0">
                <a:solidFill>
                  <a:srgbClr val="17316A"/>
                </a:solidFill>
                <a:latin typeface="Arial Narrow" panose="020B0606020202030204" pitchFamily="34" charset="0"/>
              </a:rPr>
              <a:t>25 de mayo, La Pampa, ordenanza municipal </a:t>
            </a:r>
            <a:r>
              <a:rPr lang="es-AR" sz="2400" dirty="0">
                <a:solidFill>
                  <a:srgbClr val="FF0000"/>
                </a:solidFill>
                <a:latin typeface="Arial Narrow" panose="020B0606020202030204" pitchFamily="34" charset="0"/>
              </a:rPr>
              <a:t>XXXX</a:t>
            </a:r>
          </a:p>
          <a:p>
            <a:pPr marL="342900" indent="-342900">
              <a:buClr>
                <a:srgbClr val="33CC33"/>
              </a:buClr>
              <a:buFont typeface="Wingdings" panose="05000000000000000000" pitchFamily="2" charset="2"/>
              <a:buChar char="v"/>
            </a:pPr>
            <a:r>
              <a:rPr lang="es-AR" sz="2400" dirty="0">
                <a:solidFill>
                  <a:srgbClr val="FF0000"/>
                </a:solidFill>
                <a:latin typeface="Arial Narrow" panose="020B0606020202030204" pitchFamily="34" charset="0"/>
              </a:rPr>
              <a:t>Presentación en la Legislatura de Neuquén.</a:t>
            </a:r>
          </a:p>
          <a:p>
            <a:pPr marL="342900" indent="-342900">
              <a:buClr>
                <a:srgbClr val="33CC33"/>
              </a:buClr>
              <a:buFont typeface="Wingdings" panose="05000000000000000000" pitchFamily="2" charset="2"/>
              <a:buChar char="v"/>
            </a:pPr>
            <a:r>
              <a:rPr lang="es-AR" sz="2400" dirty="0">
                <a:solidFill>
                  <a:srgbClr val="FF0000"/>
                </a:solidFill>
                <a:latin typeface="Arial Narrow" panose="020B0606020202030204" pitchFamily="34" charset="0"/>
              </a:rPr>
              <a:t>Presentación en la Legislatura de Santa Cruz.</a:t>
            </a:r>
          </a:p>
          <a:p>
            <a:pPr marL="342900" indent="-342900">
              <a:buClr>
                <a:srgbClr val="33CC33"/>
              </a:buClr>
              <a:buFont typeface="Wingdings" panose="05000000000000000000" pitchFamily="2" charset="2"/>
              <a:buChar char="v"/>
            </a:pPr>
            <a:endParaRPr lang="es-AR" sz="2400" dirty="0">
              <a:solidFill>
                <a:srgbClr val="FF0000"/>
              </a:solidFill>
              <a:latin typeface="Arial Narrow" panose="020B0606020202030204" pitchFamily="34" charset="0"/>
            </a:endParaRPr>
          </a:p>
          <a:p>
            <a:pPr marL="342900" indent="-342900">
              <a:buClr>
                <a:srgbClr val="33CC33"/>
              </a:buClr>
              <a:buFont typeface="Wingdings" panose="05000000000000000000" pitchFamily="2" charset="2"/>
              <a:buChar char="v"/>
            </a:pPr>
            <a:endParaRPr lang="es-AR" sz="2400" dirty="0">
              <a:solidFill>
                <a:srgbClr val="FF0000"/>
              </a:solidFill>
              <a:latin typeface="Arial Narrow" panose="020B0606020202030204" pitchFamily="34" charset="0"/>
            </a:endParaRPr>
          </a:p>
        </p:txBody>
      </p:sp>
    </p:spTree>
    <p:extLst>
      <p:ext uri="{BB962C8B-B14F-4D97-AF65-F5344CB8AC3E}">
        <p14:creationId xmlns:p14="http://schemas.microsoft.com/office/powerpoint/2010/main" val="142223308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ector recto 8">
            <a:extLst>
              <a:ext uri="{FF2B5EF4-FFF2-40B4-BE49-F238E27FC236}">
                <a16:creationId xmlns:a16="http://schemas.microsoft.com/office/drawing/2014/main" id="{DE06E417-927D-41C2-9963-8076A609E30D}"/>
              </a:ext>
            </a:extLst>
          </p:cNvPr>
          <p:cNvCxnSpPr/>
          <p:nvPr/>
        </p:nvCxnSpPr>
        <p:spPr>
          <a:xfrm>
            <a:off x="249382" y="1511454"/>
            <a:ext cx="11617036"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09D3FA23-3D97-44BB-ACF6-40AE55645D59}"/>
              </a:ext>
            </a:extLst>
          </p:cNvPr>
          <p:cNvSpPr txBox="1">
            <a:spLocks/>
          </p:cNvSpPr>
          <p:nvPr/>
        </p:nvSpPr>
        <p:spPr>
          <a:xfrm>
            <a:off x="538370" y="366408"/>
            <a:ext cx="1103906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rgbClr val="17316A"/>
                </a:solidFill>
                <a:latin typeface="Arial Narrow" panose="020B0606020202030204" pitchFamily="34" charset="0"/>
                <a:ea typeface="+mn-ea"/>
                <a:cs typeface="+mn-cs"/>
              </a:rPr>
              <a:t>Fundamentos</a:t>
            </a:r>
            <a:endParaRPr lang="en-US" b="1" dirty="0">
              <a:solidFill>
                <a:srgbClr val="17316A"/>
              </a:solidFill>
              <a:latin typeface="Arial Narrow" panose="020B0606020202030204" pitchFamily="34" charset="0"/>
              <a:ea typeface="+mn-ea"/>
              <a:cs typeface="+mn-cs"/>
            </a:endParaRPr>
          </a:p>
        </p:txBody>
      </p:sp>
      <p:sp>
        <p:nvSpPr>
          <p:cNvPr id="6" name="CuadroTexto 5">
            <a:extLst>
              <a:ext uri="{FF2B5EF4-FFF2-40B4-BE49-F238E27FC236}">
                <a16:creationId xmlns:a16="http://schemas.microsoft.com/office/drawing/2014/main" id="{7CA9D382-4DB4-42FF-BA8A-DC285A7C8E37}"/>
              </a:ext>
            </a:extLst>
          </p:cNvPr>
          <p:cNvSpPr txBox="1"/>
          <p:nvPr/>
        </p:nvSpPr>
        <p:spPr>
          <a:xfrm>
            <a:off x="914400" y="1658888"/>
            <a:ext cx="10363200" cy="4454425"/>
          </a:xfrm>
          <a:prstGeom prst="rect">
            <a:avLst/>
          </a:prstGeom>
          <a:noFill/>
        </p:spPr>
        <p:txBody>
          <a:bodyPr wrap="square" rtlCol="0">
            <a:spAutoFit/>
          </a:bodyPr>
          <a:lstStyle/>
          <a:p>
            <a:pPr marL="457200" indent="-457200">
              <a:lnSpc>
                <a:spcPct val="150000"/>
              </a:lnSpc>
              <a:buFont typeface="Arial"/>
              <a:buChar char="•"/>
            </a:pPr>
            <a:r>
              <a:rPr lang="es-ES_tradnl" sz="2400" dirty="0">
                <a:solidFill>
                  <a:srgbClr val="17316A"/>
                </a:solidFill>
                <a:latin typeface="Arial Narrow" panose="020B0606020202030204" pitchFamily="34" charset="0"/>
              </a:rPr>
              <a:t>Fomentar la participación y el liderazgo de las mujeres en la industria. Las mujeres representan solo el 19% de los puestos en el sector (McKinsey).</a:t>
            </a:r>
          </a:p>
          <a:p>
            <a:pPr marL="285750" indent="-285750">
              <a:lnSpc>
                <a:spcPct val="150000"/>
              </a:lnSpc>
              <a:buFont typeface="Arial"/>
              <a:buChar char="•"/>
            </a:pPr>
            <a:r>
              <a:rPr lang="es-ES_tradnl" sz="2400" dirty="0">
                <a:solidFill>
                  <a:srgbClr val="17316A"/>
                </a:solidFill>
                <a:latin typeface="Arial Narrow" panose="020B0606020202030204" pitchFamily="34" charset="0"/>
              </a:rPr>
              <a:t>   Promover y difundir los derechos laborales de las mujeres. </a:t>
            </a:r>
          </a:p>
          <a:p>
            <a:pPr marL="457200" indent="-457200">
              <a:lnSpc>
                <a:spcPct val="150000"/>
              </a:lnSpc>
              <a:buFont typeface="Arial"/>
              <a:buChar char="•"/>
            </a:pPr>
            <a:r>
              <a:rPr lang="es-ES_tradnl" sz="2400" dirty="0">
                <a:solidFill>
                  <a:srgbClr val="17316A"/>
                </a:solidFill>
                <a:latin typeface="Arial Narrow" panose="020B0606020202030204" pitchFamily="34" charset="0"/>
              </a:rPr>
              <a:t>Visibilizar la desigualdad y la violencia de género en la industria. </a:t>
            </a:r>
          </a:p>
          <a:p>
            <a:pPr marL="457200" indent="-457200">
              <a:lnSpc>
                <a:spcPct val="150000"/>
              </a:lnSpc>
              <a:buFont typeface="Arial"/>
              <a:buChar char="•"/>
            </a:pPr>
            <a:r>
              <a:rPr lang="es-ES_tradnl" sz="2400" dirty="0">
                <a:solidFill>
                  <a:srgbClr val="17316A"/>
                </a:solidFill>
                <a:latin typeface="Arial Narrow" panose="020B0606020202030204" pitchFamily="34" charset="0"/>
              </a:rPr>
              <a:t>Contribuir a cerrar las brechas de género en el sector.</a:t>
            </a:r>
          </a:p>
          <a:p>
            <a:pPr marL="457200" indent="-457200">
              <a:lnSpc>
                <a:spcPct val="150000"/>
              </a:lnSpc>
              <a:buFont typeface="Arial"/>
              <a:buChar char="•"/>
            </a:pPr>
            <a:r>
              <a:rPr lang="es-ES_tradnl" sz="2400" dirty="0">
                <a:solidFill>
                  <a:srgbClr val="17316A"/>
                </a:solidFill>
                <a:latin typeface="Arial Narrow" panose="020B0606020202030204" pitchFamily="34" charset="0"/>
              </a:rPr>
              <a:t>Revalorizar a las mujeres que están directa e indirectamente relacionadas a la actividad petrolera. </a:t>
            </a:r>
          </a:p>
          <a:p>
            <a:pPr marL="457200" indent="-457200">
              <a:lnSpc>
                <a:spcPct val="150000"/>
              </a:lnSpc>
              <a:buFont typeface="Arial"/>
              <a:buChar char="•"/>
            </a:pPr>
            <a:r>
              <a:rPr lang="es-ES_tradnl" sz="2400" dirty="0">
                <a:solidFill>
                  <a:srgbClr val="17316A"/>
                </a:solidFill>
                <a:latin typeface="Arial Narrow" panose="020B0606020202030204" pitchFamily="34" charset="0"/>
              </a:rPr>
              <a:t>Impulsar la conciliación de la vida laboral y familiar desde una perspectiva de género.</a:t>
            </a:r>
          </a:p>
        </p:txBody>
      </p:sp>
    </p:spTree>
    <p:extLst>
      <p:ext uri="{BB962C8B-B14F-4D97-AF65-F5344CB8AC3E}">
        <p14:creationId xmlns:p14="http://schemas.microsoft.com/office/powerpoint/2010/main" val="343487366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SPE Theme">
  <a:themeElements>
    <a:clrScheme name="SPE">
      <a:dk1>
        <a:srgbClr val="17316A"/>
      </a:dk1>
      <a:lt1>
        <a:sysClr val="window" lastClr="FFFFFF"/>
      </a:lt1>
      <a:dk2>
        <a:srgbClr val="17316A"/>
      </a:dk2>
      <a:lt2>
        <a:srgbClr val="FFFFFE"/>
      </a:lt2>
      <a:accent1>
        <a:srgbClr val="F0AB00"/>
      </a:accent1>
      <a:accent2>
        <a:srgbClr val="89C3E5"/>
      </a:accent2>
      <a:accent3>
        <a:srgbClr val="FCCF18"/>
      </a:accent3>
      <a:accent4>
        <a:srgbClr val="E66A3F"/>
      </a:accent4>
      <a:accent5>
        <a:srgbClr val="8EC02F"/>
      </a:accent5>
      <a:accent6>
        <a:srgbClr val="69A22E"/>
      </a:accent6>
      <a:hlink>
        <a:srgbClr val="F0AB00"/>
      </a:hlink>
      <a:folHlink>
        <a:srgbClr val="89C3E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D&amp;I_PP_Template (2)</Template>
  <TotalTime>3228</TotalTime>
  <Words>753</Words>
  <Application>Microsoft Office PowerPoint</Application>
  <PresentationFormat>Panorámica</PresentationFormat>
  <Paragraphs>68</Paragraphs>
  <Slides>11</Slides>
  <Notes>0</Notes>
  <HiddenSlides>0</HiddenSlides>
  <MMClips>0</MMClips>
  <ScaleCrop>false</ScaleCrop>
  <HeadingPairs>
    <vt:vector size="6" baseType="variant">
      <vt:variant>
        <vt:lpstr>Fuentes usadas</vt:lpstr>
      </vt:variant>
      <vt:variant>
        <vt:i4>5</vt:i4>
      </vt:variant>
      <vt:variant>
        <vt:lpstr>Tema</vt:lpstr>
      </vt:variant>
      <vt:variant>
        <vt:i4>7</vt:i4>
      </vt:variant>
      <vt:variant>
        <vt:lpstr>Títulos de diapositiva</vt:lpstr>
      </vt:variant>
      <vt:variant>
        <vt:i4>11</vt:i4>
      </vt:variant>
    </vt:vector>
  </HeadingPairs>
  <TitlesOfParts>
    <vt:vector size="23" baseType="lpstr">
      <vt:lpstr>Arial</vt:lpstr>
      <vt:lpstr>Arial Narrow</vt:lpstr>
      <vt:lpstr>Calibri</vt:lpstr>
      <vt:lpstr>Courier New</vt:lpstr>
      <vt:lpstr>Wingdings</vt:lpstr>
      <vt:lpstr>SPE Theme</vt:lpstr>
      <vt:lpstr>1_SPE Theme</vt:lpstr>
      <vt:lpstr>2_SPE Theme</vt:lpstr>
      <vt:lpstr>Custom Design</vt:lpstr>
      <vt:lpstr>3_SPE Theme</vt:lpstr>
      <vt:lpstr>4_SPE Theme</vt:lpstr>
      <vt:lpstr>1_Custom Design</vt:lpstr>
      <vt:lpstr>“Proyecto de Ley: Día de la Mujer Petrolera”  Santa Cruz 2021</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“Mujeres en Energía y los desafíos actuales”,</dc:title>
  <dc:creator>Guiñazu, Lourdes</dc:creator>
  <cp:lastModifiedBy>Cordero, Evangelina</cp:lastModifiedBy>
  <cp:revision>115</cp:revision>
  <dcterms:created xsi:type="dcterms:W3CDTF">2019-09-23T11:29:46Z</dcterms:created>
  <dcterms:modified xsi:type="dcterms:W3CDTF">2021-10-25T19:31:01Z</dcterms:modified>
</cp:coreProperties>
</file>

<file path=docProps/thumbnail.jpeg>
</file>